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94" r:id="rId3"/>
    <p:sldId id="257" r:id="rId4"/>
    <p:sldId id="258" r:id="rId5"/>
    <p:sldId id="295" r:id="rId6"/>
    <p:sldId id="259" r:id="rId7"/>
    <p:sldId id="260" r:id="rId8"/>
    <p:sldId id="261" r:id="rId9"/>
    <p:sldId id="262" r:id="rId10"/>
    <p:sldId id="263" r:id="rId11"/>
    <p:sldId id="264" r:id="rId12"/>
    <p:sldId id="292"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90" r:id="rId29"/>
    <p:sldId id="280" r:id="rId30"/>
    <p:sldId id="281" r:id="rId31"/>
    <p:sldId id="282" r:id="rId32"/>
    <p:sldId id="283" r:id="rId33"/>
    <p:sldId id="291" r:id="rId34"/>
    <p:sldId id="284" r:id="rId35"/>
    <p:sldId id="285" r:id="rId36"/>
    <p:sldId id="286" r:id="rId37"/>
    <p:sldId id="289" r:id="rId38"/>
    <p:sldId id="287" r:id="rId39"/>
    <p:sldId id="288" r:id="rId40"/>
    <p:sldId id="296" r:id="rId4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34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pPr>
              <a:defRPr/>
            </a:pPr>
            <a:fld id="{80BD3507-6E39-4A9A-9766-194D08ED606D}" type="datetimeFigureOut">
              <a:rPr lang="ru-RU"/>
              <a:pPr>
                <a:defRPr/>
              </a:pPr>
              <a:t>18.03.2013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pPr>
              <a:defRPr/>
            </a:pPr>
            <a:fld id="{C24A3F2F-1764-4516-A647-F48ADD7D17A0}" type="slidenum">
              <a:rPr lang="ru-RU"/>
              <a:pPr>
                <a:defRPr/>
              </a:pPr>
              <a:t>‹#›</a:t>
            </a:fld>
            <a:endParaRPr lang="ru-RU"/>
          </a:p>
        </p:txBody>
      </p:sp>
    </p:spTree>
    <p:extLst>
      <p:ext uri="{BB962C8B-B14F-4D97-AF65-F5344CB8AC3E}">
        <p14:creationId xmlns:p14="http://schemas.microsoft.com/office/powerpoint/2010/main" val="16929143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1A3024A9-FC7C-41C6-B9DE-FE7DDDC57BE2}" type="slidenum">
              <a:rPr lang="ru-RU" smtClean="0">
                <a:latin typeface="Arial" charset="0"/>
              </a:rPr>
              <a:pPr/>
              <a:t>2</a:t>
            </a:fld>
            <a:endParaRPr lang="ru-RU" smtClean="0">
              <a:latin typeface="Arial" charset="0"/>
            </a:endParaRPr>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lnSpc>
                <a:spcPct val="80000"/>
              </a:lnSpc>
              <a:spcBef>
                <a:spcPct val="0"/>
              </a:spcBef>
            </a:pPr>
            <a:r>
              <a:rPr lang="ru-RU" sz="1000" b="1" smtClean="0"/>
              <a:t>Мотивация</a:t>
            </a:r>
            <a:r>
              <a:rPr lang="ru-RU" sz="1000" smtClean="0"/>
              <a:t>. Мотивация - необходимая составляющая обучения, которая должна поддерживаться на протяжении всего процесса обучения. Большое значение имеет четко определенная цель, которая ставится перед студентом. Мотивация быстро снижается, если уровень поставленных задач не соответствует уровню подготовки студента.</a:t>
            </a:r>
            <a:endParaRPr lang="ru-RU" sz="1000" b="1" smtClean="0"/>
          </a:p>
          <a:p>
            <a:pPr eaLnBrk="1" hangingPunct="1">
              <a:lnSpc>
                <a:spcPct val="80000"/>
              </a:lnSpc>
              <a:spcBef>
                <a:spcPct val="0"/>
              </a:spcBef>
            </a:pPr>
            <a:r>
              <a:rPr lang="ru-RU" sz="1000" b="1" smtClean="0"/>
              <a:t>Постановка учебной цели</a:t>
            </a:r>
            <a:r>
              <a:rPr lang="ru-RU" sz="1000" smtClean="0"/>
              <a:t>. Студент с самого начала работы за компьютером должен знать, что от него требуется. Задачи обучения должны быть четко и ясно сформулированы в программе.</a:t>
            </a:r>
            <a:endParaRPr lang="ru-RU" sz="1000" b="1" smtClean="0"/>
          </a:p>
          <a:p>
            <a:pPr eaLnBrk="1" hangingPunct="1">
              <a:lnSpc>
                <a:spcPct val="80000"/>
              </a:lnSpc>
              <a:spcBef>
                <a:spcPct val="0"/>
              </a:spcBef>
            </a:pPr>
            <a:r>
              <a:rPr lang="ru-RU" sz="1000" b="1" smtClean="0"/>
              <a:t>Создание предпосылок к восприятию учебного материала</a:t>
            </a:r>
            <a:r>
              <a:rPr lang="ru-RU" sz="1000" smtClean="0"/>
              <a:t>. Для создания предпосылок к восприятию учебного материала могут быть полезны вспомогательные материалы (руководства для студентов), входящие в комплект готового пакета или подготовленные самим преподавателем. Возможно проведение предварительного тестирования.</a:t>
            </a:r>
            <a:endParaRPr lang="ru-RU" sz="1000" b="1" smtClean="0"/>
          </a:p>
          <a:p>
            <a:pPr eaLnBrk="1" hangingPunct="1">
              <a:lnSpc>
                <a:spcPct val="80000"/>
              </a:lnSpc>
              <a:spcBef>
                <a:spcPct val="0"/>
              </a:spcBef>
            </a:pPr>
            <a:r>
              <a:rPr lang="ru-RU" sz="1000" b="1" smtClean="0"/>
              <a:t>Подача учебного материала.</a:t>
            </a:r>
            <a:r>
              <a:rPr lang="ru-RU" sz="1000" smtClean="0"/>
              <a:t> Стратегия подачи материала определяется в зависимости от решаемых учебных задач. Важной проблемой является оформление кадров, подаваемых на экран дисплея. Необходимо использовать известные принципы удобочитаемости.</a:t>
            </a:r>
            <a:endParaRPr lang="ru-RU" sz="1000" b="1" smtClean="0"/>
          </a:p>
          <a:p>
            <a:pPr eaLnBrk="1" hangingPunct="1">
              <a:lnSpc>
                <a:spcPct val="80000"/>
              </a:lnSpc>
              <a:spcBef>
                <a:spcPct val="0"/>
              </a:spcBef>
            </a:pPr>
            <a:r>
              <a:rPr lang="ru-RU" sz="1000" b="1" smtClean="0"/>
              <a:t>Обратная связь.</a:t>
            </a:r>
            <a:r>
              <a:rPr lang="ru-RU" sz="1000" smtClean="0"/>
              <a:t> Этот критерий имеет ключевое значение для обучаемого, меньше - в тестирующей программе, больше - в тренажерной. Компьютер способен обеспечивать обратную связь, причем помощь эта может быть индивидуальной.</a:t>
            </a:r>
            <a:endParaRPr lang="ru-RU" sz="1000" b="1" smtClean="0"/>
          </a:p>
          <a:p>
            <a:pPr eaLnBrk="1" hangingPunct="1">
              <a:lnSpc>
                <a:spcPct val="80000"/>
              </a:lnSpc>
              <a:spcBef>
                <a:spcPct val="0"/>
              </a:spcBef>
            </a:pPr>
            <a:r>
              <a:rPr lang="ru-RU" sz="1000" b="1" smtClean="0"/>
              <a:t>Оценка</a:t>
            </a:r>
            <a:r>
              <a:rPr lang="ru-RU" sz="1000" smtClean="0"/>
              <a:t>. В ходе работы с компьютером студенты должны знать, как они справляются с учебным материалом. Однако предпочтительно не указывать количество неправильных ответов до окончательного подведения итогов. Большинство студентов, как правило, стимулирует небольшое число оставшихся заданий, большое число выполненных заданий стимулирует меньше.   Наиболее важным в дистанционном курсе является организация коммуникаций "студент - преподаватель - студенты". Для этих целей рекомендуется организация работы студентов в проектах или "обучение в сотрудничестве", дискуссии.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AF7EC4A2-4AC7-41FB-B319-6513E7E20370}" type="slidenum">
              <a:rPr lang="ru-RU"/>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7359566A-F7ED-4A93-B066-43E255A4086A}" type="slidenum">
              <a:rPr lang="ru-RU"/>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B3681BFF-7E87-4461-9C89-418D184C9E9C}" type="slidenum">
              <a:rPr lang="ru-RU"/>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lstStyle/>
          <a:p>
            <a:pPr lvl="0"/>
            <a:endParaRPr lang="ru-RU" noProof="0" smtClean="0"/>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61E99E69-005B-4CE1-BF59-E612BD77B7A8}" type="slidenum">
              <a:rPr lang="ru-RU"/>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EA87F35E-6E78-4BE7-95F5-FD38325D2800}" type="slidenum">
              <a:rPr lang="ru-RU"/>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3D48CF7D-5BBB-4DF6-81DD-012FF82A35D7}" type="slidenum">
              <a:rPr lang="ru-RU"/>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pPr>
              <a:defRPr/>
            </a:pPr>
            <a:endParaRPr lang="ru-RU"/>
          </a:p>
        </p:txBody>
      </p:sp>
      <p:sp>
        <p:nvSpPr>
          <p:cNvPr id="6" name="Нижний колонтитул 5"/>
          <p:cNvSpPr>
            <a:spLocks noGrp="1"/>
          </p:cNvSpPr>
          <p:nvPr>
            <p:ph type="ftr" sz="quarter" idx="11"/>
          </p:nvPr>
        </p:nvSpPr>
        <p:spPr/>
        <p:txBody>
          <a:bodyPr/>
          <a:lstStyle>
            <a:lvl1pPr>
              <a:defRPr/>
            </a:lvl1pPr>
          </a:lstStyle>
          <a:p>
            <a:pPr>
              <a:defRPr/>
            </a:pPr>
            <a:endParaRPr lang="ru-RU"/>
          </a:p>
        </p:txBody>
      </p:sp>
      <p:sp>
        <p:nvSpPr>
          <p:cNvPr id="7" name="Номер слайда 6"/>
          <p:cNvSpPr>
            <a:spLocks noGrp="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A7CD974D-EDBC-4B22-9A60-A6151F424057}" type="slidenum">
              <a:rPr lang="ru-RU"/>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pPr>
              <a:defRPr/>
            </a:pPr>
            <a:endParaRPr lang="ru-RU"/>
          </a:p>
        </p:txBody>
      </p:sp>
      <p:sp>
        <p:nvSpPr>
          <p:cNvPr id="8" name="Нижний колонтитул 7"/>
          <p:cNvSpPr>
            <a:spLocks noGrp="1"/>
          </p:cNvSpPr>
          <p:nvPr>
            <p:ph type="ftr" sz="quarter" idx="11"/>
          </p:nvPr>
        </p:nvSpPr>
        <p:spPr/>
        <p:txBody>
          <a:bodyPr/>
          <a:lstStyle>
            <a:lvl1pPr>
              <a:defRPr/>
            </a:lvl1pPr>
          </a:lstStyle>
          <a:p>
            <a:pPr>
              <a:defRPr/>
            </a:pPr>
            <a:endParaRPr lang="ru-RU"/>
          </a:p>
        </p:txBody>
      </p:sp>
      <p:sp>
        <p:nvSpPr>
          <p:cNvPr id="9" name="Номер слайда 8"/>
          <p:cNvSpPr>
            <a:spLocks noGrp="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9CF5CC10-2073-433B-8016-B85A617553C0}" type="slidenum">
              <a:rPr lang="ru-RU"/>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pPr>
              <a:defRPr/>
            </a:pPr>
            <a:endParaRPr lang="ru-RU"/>
          </a:p>
        </p:txBody>
      </p:sp>
      <p:sp>
        <p:nvSpPr>
          <p:cNvPr id="4" name="Нижний колонтитул 3"/>
          <p:cNvSpPr>
            <a:spLocks noGrp="1"/>
          </p:cNvSpPr>
          <p:nvPr>
            <p:ph type="ftr" sz="quarter" idx="11"/>
          </p:nvPr>
        </p:nvSpPr>
        <p:spPr/>
        <p:txBody>
          <a:bodyPr/>
          <a:lstStyle>
            <a:lvl1pPr>
              <a:defRPr/>
            </a:lvl1pPr>
          </a:lstStyle>
          <a:p>
            <a:pPr>
              <a:defRPr/>
            </a:pPr>
            <a:endParaRPr lang="ru-RU"/>
          </a:p>
        </p:txBody>
      </p:sp>
      <p:sp>
        <p:nvSpPr>
          <p:cNvPr id="5" name="Номер слайда 4"/>
          <p:cNvSpPr>
            <a:spLocks noGrp="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143C7207-4879-4253-BD6C-415828817149}" type="slidenum">
              <a:rPr lang="ru-RU"/>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pPr>
              <a:defRPr/>
            </a:pPr>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3"/>
          <p:cNvSpPr>
            <a:spLocks noGrp="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7BF343BA-4B48-4CF2-836E-2D61B8E69F8D}" type="slidenum">
              <a:rPr lang="ru-RU"/>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pPr>
              <a:defRPr/>
            </a:pPr>
            <a:endParaRPr lang="ru-RU"/>
          </a:p>
        </p:txBody>
      </p:sp>
      <p:sp>
        <p:nvSpPr>
          <p:cNvPr id="6" name="Нижний колонтитул 5"/>
          <p:cNvSpPr>
            <a:spLocks noGrp="1"/>
          </p:cNvSpPr>
          <p:nvPr>
            <p:ph type="ftr" sz="quarter" idx="11"/>
          </p:nvPr>
        </p:nvSpPr>
        <p:spPr/>
        <p:txBody>
          <a:bodyPr/>
          <a:lstStyle>
            <a:lvl1pPr>
              <a:defRPr/>
            </a:lvl1pPr>
          </a:lstStyle>
          <a:p>
            <a:pPr>
              <a:defRPr/>
            </a:pPr>
            <a:endParaRPr lang="ru-RU"/>
          </a:p>
        </p:txBody>
      </p:sp>
      <p:sp>
        <p:nvSpPr>
          <p:cNvPr id="7" name="Номер слайда 6"/>
          <p:cNvSpPr>
            <a:spLocks noGrp="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CD09ED70-5F5D-4E48-95FD-356BE4BC21CE}" type="slidenum">
              <a:rPr lang="ru-RU"/>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pPr>
              <a:defRPr/>
            </a:pPr>
            <a:endParaRPr lang="ru-RU"/>
          </a:p>
        </p:txBody>
      </p:sp>
      <p:sp>
        <p:nvSpPr>
          <p:cNvPr id="6" name="Нижний колонтитул 5"/>
          <p:cNvSpPr>
            <a:spLocks noGrp="1"/>
          </p:cNvSpPr>
          <p:nvPr>
            <p:ph type="ftr" sz="quarter" idx="11"/>
          </p:nvPr>
        </p:nvSpPr>
        <p:spPr/>
        <p:txBody>
          <a:bodyPr/>
          <a:lstStyle>
            <a:lvl1pPr>
              <a:defRPr/>
            </a:lvl1pPr>
          </a:lstStyle>
          <a:p>
            <a:pPr>
              <a:defRPr/>
            </a:pPr>
            <a:endParaRPr lang="ru-RU"/>
          </a:p>
        </p:txBody>
      </p:sp>
      <p:sp>
        <p:nvSpPr>
          <p:cNvPr id="7" name="Номер слайда 6"/>
          <p:cNvSpPr>
            <a:spLocks noGrp="1"/>
          </p:cNvSpPr>
          <p:nvPr>
            <p:ph type="sldNum" sz="quarter" idx="12"/>
          </p:nvPr>
        </p:nvSpPr>
        <p:spPr>
          <a:xfrm>
            <a:off x="6553200" y="6245225"/>
            <a:ext cx="2133600" cy="476250"/>
          </a:xfrm>
          <a:prstGeom prst="rect">
            <a:avLst/>
          </a:prstGeom>
        </p:spPr>
        <p:txBody>
          <a:bodyPr/>
          <a:lstStyle>
            <a:lvl1pPr>
              <a:defRPr>
                <a:latin typeface="Arial" pitchFamily="34" charset="0"/>
              </a:defRPr>
            </a:lvl1pPr>
          </a:lstStyle>
          <a:p>
            <a:pPr>
              <a:defRPr/>
            </a:pPr>
            <a:fld id="{7F7723DD-C79D-4239-A15D-02C482E77BA1}" type="slidenum">
              <a:rPr lang="ru-RU"/>
              <a:pPr>
                <a:defRPr/>
              </a:pPr>
              <a:t>‹#›</a:t>
            </a:fld>
            <a:endParaRPr lang="ru-RU"/>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ru-RU"/>
          </a:p>
        </p:txBody>
      </p:sp>
      <p:sp>
        <p:nvSpPr>
          <p:cNvPr id="7" name="Rectangle 7"/>
          <p:cNvSpPr txBox="1">
            <a:spLocks noChangeArrowheads="1"/>
          </p:cNvSpPr>
          <p:nvPr userDrawn="1"/>
        </p:nvSpPr>
        <p:spPr>
          <a:xfrm>
            <a:off x="5786438" y="6143625"/>
            <a:ext cx="2895600" cy="547688"/>
          </a:xfrm>
          <a:prstGeom prst="rect">
            <a:avLst/>
          </a:prstGeom>
          <a:ln/>
        </p:spPr>
        <p:txBody>
          <a:bodyPr/>
          <a:lstStyle>
            <a:lvl1pPr>
              <a:defRPr sz="1200" i="1"/>
            </a:lvl1pPr>
          </a:lstStyle>
          <a:p>
            <a:pPr algn="r">
              <a:defRPr/>
            </a:pPr>
            <a:r>
              <a:rPr lang="ru-RU" dirty="0" smtClean="0">
                <a:latin typeface="Arial" pitchFamily="34" charset="0"/>
              </a:rPr>
              <a:t>Преподаватель Смоленского РЦДО Гаврыш С. В</a:t>
            </a:r>
            <a:endParaRPr lang="en-US" dirty="0" smtClean="0">
              <a:latin typeface="Arial" pitchFamily="34" charset="0"/>
            </a:endParaRPr>
          </a:p>
          <a:p>
            <a:pPr algn="r">
              <a:defRPr/>
            </a:pPr>
            <a:r>
              <a:rPr lang="ru-RU" dirty="0" smtClean="0">
                <a:latin typeface="Arial" pitchFamily="34" charset="0"/>
              </a:rPr>
              <a:t>Сайт: </a:t>
            </a:r>
            <a:r>
              <a:rPr lang="en-US" dirty="0" smtClean="0">
                <a:latin typeface="Arial" pitchFamily="34" charset="0"/>
              </a:rPr>
              <a:t>http://g-sv.ru </a:t>
            </a:r>
          </a:p>
          <a:p>
            <a:pPr algn="r">
              <a:defRPr/>
            </a:pPr>
            <a:r>
              <a:rPr lang="ru-RU" dirty="0" smtClean="0">
                <a:latin typeface="Arial" pitchFamily="34" charset="0"/>
              </a:rPr>
              <a:t>.</a:t>
            </a:r>
            <a:endParaRPr lang="ru-RU" dirty="0">
              <a:latin typeface="Arial" pitchFamily="34" charset="0"/>
            </a:endParaRPr>
          </a:p>
        </p:txBody>
      </p:sp>
      <p:sp>
        <p:nvSpPr>
          <p:cNvPr id="8" name="Rectangle 2"/>
          <p:cNvSpPr>
            <a:spLocks noChangeArrowheads="1"/>
          </p:cNvSpPr>
          <p:nvPr userDrawn="1"/>
        </p:nvSpPr>
        <p:spPr bwMode="auto">
          <a:xfrm>
            <a:off x="8858250" y="-11113"/>
            <a:ext cx="260350" cy="6858001"/>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13500000" scaled="1"/>
            <a:tileRect/>
          </a:gradFill>
          <a:ln w="9525">
            <a:noFill/>
            <a:miter lim="800000"/>
            <a:headEnd/>
            <a:tailEnd/>
          </a:ln>
          <a:effectLst>
            <a:outerShdw dist="35921" dir="2700000" algn="ctr" rotWithShape="0">
              <a:schemeClr val="bg2"/>
            </a:outerShdw>
          </a:effectLst>
        </p:spPr>
        <p:txBody>
          <a:bodyPr wrap="none" anchor="ctr"/>
          <a:lstStyle/>
          <a:p>
            <a:pPr>
              <a:defRPr/>
            </a:pPr>
            <a:endParaRPr lang="ru-RU"/>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1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1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slide" Target="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masters.donntu.edu.ua/2006/fvti/skorobagataya/image/animation.gif" TargetMode="External"/><Relationship Id="rId2" Type="http://schemas.openxmlformats.org/officeDocument/2006/relationships/hyperlink" Target="http://ru.wikipedia.org/wiki/%D0%9C%D1%83%D0%BB%D1%8C%D1%82%D0%B8%D0%BC%D0%B5%D0%B4%D0%B8%D0%B0"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slide" Target="slide19.xml"/><Relationship Id="rId3" Type="http://schemas.openxmlformats.org/officeDocument/2006/relationships/slide" Target="slide8.xml"/><Relationship Id="rId7" Type="http://schemas.openxmlformats.org/officeDocument/2006/relationships/slide" Target="slide17.xml"/><Relationship Id="rId12" Type="http://schemas.openxmlformats.org/officeDocument/2006/relationships/slide" Target="slide39.xml"/><Relationship Id="rId2" Type="http://schemas.openxmlformats.org/officeDocument/2006/relationships/slide" Target="slide7.xml"/><Relationship Id="rId1" Type="http://schemas.openxmlformats.org/officeDocument/2006/relationships/slideLayout" Target="../slideLayouts/slideLayout2.xml"/><Relationship Id="rId6" Type="http://schemas.openxmlformats.org/officeDocument/2006/relationships/slide" Target="slide13.xml"/><Relationship Id="rId11" Type="http://schemas.openxmlformats.org/officeDocument/2006/relationships/slide" Target="slide36.xml"/><Relationship Id="rId5" Type="http://schemas.openxmlformats.org/officeDocument/2006/relationships/slide" Target="slide10.xml"/><Relationship Id="rId10" Type="http://schemas.openxmlformats.org/officeDocument/2006/relationships/slide" Target="slide21.xml"/><Relationship Id="rId4" Type="http://schemas.openxmlformats.org/officeDocument/2006/relationships/slide" Target="slide9.xml"/><Relationship Id="rId9" Type="http://schemas.openxmlformats.org/officeDocument/2006/relationships/slide" Target="slide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250825" y="1557338"/>
            <a:ext cx="8569325" cy="2735262"/>
          </a:xfrm>
        </p:spPr>
        <p:txBody>
          <a:bodyPr/>
          <a:lstStyle/>
          <a:p>
            <a:pPr eaLnBrk="1" hangingPunct="1"/>
            <a:r>
              <a:rPr lang="ru-RU" sz="6000" b="1" i="1" dirty="0" smtClean="0"/>
              <a:t>Разработка дистанционного курса</a:t>
            </a:r>
            <a:r>
              <a:rPr lang="ru-RU" sz="6000" dirty="0" smtClean="0"/>
              <a:t>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p:spPr>
        <p:txBody>
          <a:bodyPr/>
          <a:lstStyle/>
          <a:p>
            <a:pPr eaLnBrk="1" hangingPunct="1"/>
            <a:r>
              <a:rPr lang="ru-RU" sz="3200" b="1" i="1" smtClean="0"/>
              <a:t>Этап 4. Выбор формы учебной работы слушателей</a:t>
            </a:r>
          </a:p>
        </p:txBody>
      </p:sp>
      <p:sp>
        <p:nvSpPr>
          <p:cNvPr id="23555" name="Rectangle 3"/>
          <p:cNvSpPr>
            <a:spLocks noGrp="1" noChangeArrowheads="1"/>
          </p:cNvSpPr>
          <p:nvPr>
            <p:ph type="body" idx="1"/>
          </p:nvPr>
        </p:nvSpPr>
        <p:spPr/>
        <p:txBody>
          <a:bodyPr/>
          <a:lstStyle/>
          <a:p>
            <a:pPr eaLnBrk="1" hangingPunct="1"/>
            <a:r>
              <a:rPr lang="ru-RU" smtClean="0">
                <a:hlinkClick r:id="rId2" action="ppaction://hlinksldjump"/>
              </a:rPr>
              <a:t>Формы</a:t>
            </a:r>
            <a:r>
              <a:rPr lang="ru-RU" smtClean="0"/>
              <a:t> учебной работы разнообразны. Среди данных форм следует выбрать те, которые максимальным образом будут способствовать достижению образовательных целей курса - целей </a:t>
            </a:r>
            <a:r>
              <a:rPr lang="ru-RU" i="1" smtClean="0"/>
              <a:t>обучения, развития, воспитания</a:t>
            </a:r>
            <a:r>
              <a:rPr lang="ru-RU" smtClean="0"/>
              <a:t>. Данные формы обучения должны учитывать специфику дистанционной формы обучения.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79388" y="260350"/>
            <a:ext cx="8785225" cy="490538"/>
          </a:xfrm>
          <a:noFill/>
        </p:spPr>
        <p:txBody>
          <a:bodyPr/>
          <a:lstStyle/>
          <a:p>
            <a:pPr eaLnBrk="1" hangingPunct="1"/>
            <a:r>
              <a:rPr lang="ru-RU" sz="3600" b="1" i="1" smtClean="0"/>
              <a:t>ФОРМЫ УЧЕБНОЙ ДЕЯТЕЛЬНОСТИ</a:t>
            </a:r>
          </a:p>
        </p:txBody>
      </p:sp>
      <p:sp>
        <p:nvSpPr>
          <p:cNvPr id="24579" name="Rectangle 3"/>
          <p:cNvSpPr>
            <a:spLocks noGrp="1" noChangeArrowheads="1"/>
          </p:cNvSpPr>
          <p:nvPr>
            <p:ph type="body" idx="1"/>
          </p:nvPr>
        </p:nvSpPr>
        <p:spPr>
          <a:xfrm>
            <a:off x="250825" y="836613"/>
            <a:ext cx="8653463" cy="5021262"/>
          </a:xfrm>
        </p:spPr>
        <p:txBody>
          <a:bodyPr/>
          <a:lstStyle/>
          <a:p>
            <a:pPr eaLnBrk="1" hangingPunct="1">
              <a:lnSpc>
                <a:spcPts val="2000"/>
              </a:lnSpc>
              <a:buFontTx/>
              <a:buNone/>
            </a:pPr>
            <a:r>
              <a:rPr lang="ru-RU" sz="2000" smtClean="0"/>
              <a:t>1)</a:t>
            </a:r>
            <a:r>
              <a:rPr lang="ru-RU" sz="2000" i="1" smtClean="0"/>
              <a:t> </a:t>
            </a:r>
            <a:r>
              <a:rPr lang="ru-RU" sz="2000" b="1" i="1" smtClean="0"/>
              <a:t>самостоятельную  учебную работу</a:t>
            </a:r>
            <a:r>
              <a:rPr lang="ru-RU" sz="2000" smtClean="0"/>
              <a:t> (одиночный режим  учебной деятельности, отличающийся отсутствием прямых внешних  воздействий  на процесс информационного   потребления): </a:t>
            </a:r>
          </a:p>
          <a:p>
            <a:pPr lvl="2" eaLnBrk="1" hangingPunct="1">
              <a:lnSpc>
                <a:spcPts val="2000"/>
              </a:lnSpc>
              <a:buFontTx/>
              <a:buNone/>
            </a:pPr>
            <a:r>
              <a:rPr lang="ru-RU" sz="2000" smtClean="0"/>
              <a:t>в условиях совместного организованного обучения,</a:t>
            </a:r>
          </a:p>
          <a:p>
            <a:pPr lvl="2" eaLnBrk="1" hangingPunct="1">
              <a:lnSpc>
                <a:spcPts val="2000"/>
              </a:lnSpc>
              <a:buFontTx/>
              <a:buNone/>
            </a:pPr>
            <a:r>
              <a:rPr lang="ru-RU" sz="2000" smtClean="0"/>
              <a:t>в условиях самообразования.</a:t>
            </a:r>
          </a:p>
          <a:p>
            <a:pPr eaLnBrk="1" hangingPunct="1">
              <a:lnSpc>
                <a:spcPts val="2000"/>
              </a:lnSpc>
              <a:buFontTx/>
              <a:buNone/>
            </a:pPr>
            <a:r>
              <a:rPr lang="ru-RU" sz="2000" smtClean="0"/>
              <a:t>2) </a:t>
            </a:r>
            <a:r>
              <a:rPr lang="ru-RU" sz="2000" b="1" i="1" smtClean="0"/>
              <a:t>совместную учебную работу</a:t>
            </a:r>
            <a:r>
              <a:rPr lang="ru-RU" sz="2000" i="1" smtClean="0"/>
              <a:t>, </a:t>
            </a:r>
            <a:r>
              <a:rPr lang="ru-RU" sz="2000" smtClean="0"/>
              <a:t>отличающуюся наличием </a:t>
            </a:r>
            <a:r>
              <a:rPr lang="ru-RU" sz="2000" b="1" i="1" smtClean="0"/>
              <a:t>дополнительных  субъект – субъектных  отношений</a:t>
            </a:r>
            <a:r>
              <a:rPr lang="ru-RU" sz="2000" smtClean="0"/>
              <a:t> в процессе работы учащегося с источником информации  (внешняя пооперационная поддержка  действий учащегося или распределение учебных задач, подчиненных общей цели, между участниками учебного процесса);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79388" y="260350"/>
            <a:ext cx="8785225" cy="490538"/>
          </a:xfrm>
          <a:noFill/>
        </p:spPr>
        <p:txBody>
          <a:bodyPr/>
          <a:lstStyle/>
          <a:p>
            <a:pPr eaLnBrk="1" hangingPunct="1"/>
            <a:r>
              <a:rPr lang="ru-RU" sz="3600" b="1" i="1" smtClean="0"/>
              <a:t>ФОРМЫ УЧЕБНОЙ ДЕЯТЕЛЬНОСТИ</a:t>
            </a:r>
          </a:p>
        </p:txBody>
      </p:sp>
      <p:sp>
        <p:nvSpPr>
          <p:cNvPr id="25603" name="Rectangle 3"/>
          <p:cNvSpPr>
            <a:spLocks noGrp="1" noChangeArrowheads="1"/>
          </p:cNvSpPr>
          <p:nvPr>
            <p:ph type="body" idx="1"/>
          </p:nvPr>
        </p:nvSpPr>
        <p:spPr>
          <a:xfrm>
            <a:off x="285750" y="1000125"/>
            <a:ext cx="8653463" cy="5021263"/>
          </a:xfrm>
        </p:spPr>
        <p:txBody>
          <a:bodyPr/>
          <a:lstStyle/>
          <a:p>
            <a:pPr eaLnBrk="1" hangingPunct="1">
              <a:lnSpc>
                <a:spcPct val="80000"/>
              </a:lnSpc>
              <a:buFontTx/>
              <a:buNone/>
            </a:pPr>
            <a:r>
              <a:rPr lang="ru-RU" sz="2000" smtClean="0"/>
              <a:t>При  этом совместная учебная работа может быть реализована посредством взаимодействий типа:</a:t>
            </a:r>
          </a:p>
          <a:p>
            <a:pPr lvl="2" eaLnBrk="1" hangingPunct="1">
              <a:lnSpc>
                <a:spcPct val="80000"/>
              </a:lnSpc>
              <a:buFontTx/>
              <a:buNone/>
            </a:pPr>
            <a:r>
              <a:rPr lang="ru-RU" sz="2000" smtClean="0"/>
              <a:t>«учитель - учащийся» </a:t>
            </a:r>
          </a:p>
          <a:p>
            <a:pPr lvl="2" eaLnBrk="1" hangingPunct="1">
              <a:lnSpc>
                <a:spcPct val="80000"/>
              </a:lnSpc>
              <a:buFontTx/>
              <a:buNone/>
            </a:pPr>
            <a:r>
              <a:rPr lang="ru-RU" sz="2000" smtClean="0"/>
              <a:t>	(</a:t>
            </a:r>
            <a:r>
              <a:rPr lang="ru-RU" sz="2000" b="1" i="1" smtClean="0"/>
              <a:t>индивидуальное обучение</a:t>
            </a:r>
            <a:r>
              <a:rPr lang="ru-RU" sz="2000" smtClean="0"/>
              <a:t>),</a:t>
            </a:r>
          </a:p>
          <a:p>
            <a:pPr lvl="2" eaLnBrk="1" hangingPunct="1">
              <a:lnSpc>
                <a:spcPct val="80000"/>
              </a:lnSpc>
              <a:buFontTx/>
              <a:buNone/>
            </a:pPr>
            <a:r>
              <a:rPr lang="ru-RU" sz="2000" smtClean="0"/>
              <a:t>«учитель - группа учащихся»</a:t>
            </a:r>
          </a:p>
          <a:p>
            <a:pPr lvl="2" eaLnBrk="1" hangingPunct="1">
              <a:lnSpc>
                <a:spcPct val="80000"/>
              </a:lnSpc>
              <a:buFontTx/>
              <a:buNone/>
            </a:pPr>
            <a:r>
              <a:rPr lang="ru-RU" sz="2000" smtClean="0"/>
              <a:t>	 (</a:t>
            </a:r>
            <a:r>
              <a:rPr lang="ru-RU" sz="2000" b="1" i="1" smtClean="0"/>
              <a:t>групповое обучение – возможны при этом дифференцированный или фронтальный подходы</a:t>
            </a:r>
            <a:r>
              <a:rPr lang="ru-RU" sz="2000" smtClean="0"/>
              <a:t>),</a:t>
            </a:r>
          </a:p>
          <a:p>
            <a:pPr lvl="2" eaLnBrk="1" hangingPunct="1">
              <a:lnSpc>
                <a:spcPct val="80000"/>
              </a:lnSpc>
              <a:buFontTx/>
              <a:buNone/>
            </a:pPr>
            <a:r>
              <a:rPr lang="ru-RU" sz="2000" smtClean="0"/>
              <a:t>«учащийся - учащийся»</a:t>
            </a:r>
          </a:p>
          <a:p>
            <a:pPr lvl="2" eaLnBrk="1" hangingPunct="1">
              <a:lnSpc>
                <a:spcPct val="80000"/>
              </a:lnSpc>
              <a:buFontTx/>
              <a:buNone/>
            </a:pPr>
            <a:r>
              <a:rPr lang="ru-RU" sz="2000" smtClean="0"/>
              <a:t>	 (</a:t>
            </a:r>
            <a:r>
              <a:rPr lang="ru-RU" sz="2000" b="1" i="1" smtClean="0"/>
              <a:t>работа в паре</a:t>
            </a:r>
            <a:r>
              <a:rPr lang="ru-RU" sz="2000" smtClean="0"/>
              <a:t>), </a:t>
            </a:r>
          </a:p>
          <a:p>
            <a:pPr lvl="2" eaLnBrk="1" hangingPunct="1">
              <a:lnSpc>
                <a:spcPct val="80000"/>
              </a:lnSpc>
              <a:buFontTx/>
              <a:buNone/>
            </a:pPr>
            <a:r>
              <a:rPr lang="ru-RU" sz="2000" smtClean="0"/>
              <a:t>«учащийся - группа учащихся» </a:t>
            </a:r>
          </a:p>
          <a:p>
            <a:pPr lvl="2" eaLnBrk="1" hangingPunct="1">
              <a:lnSpc>
                <a:spcPct val="80000"/>
              </a:lnSpc>
              <a:buFontTx/>
              <a:buNone/>
            </a:pPr>
            <a:r>
              <a:rPr lang="ru-RU" sz="2000" smtClean="0"/>
              <a:t>	(</a:t>
            </a:r>
            <a:r>
              <a:rPr lang="ru-RU" sz="2000" b="1" i="1" smtClean="0"/>
              <a:t>работа в малой группе</a:t>
            </a:r>
            <a:r>
              <a:rPr lang="ru-RU" sz="2000" smtClean="0"/>
              <a:t>),</a:t>
            </a:r>
          </a:p>
          <a:p>
            <a:pPr lvl="2" eaLnBrk="1" hangingPunct="1">
              <a:lnSpc>
                <a:spcPct val="80000"/>
              </a:lnSpc>
              <a:buFontTx/>
              <a:buNone/>
            </a:pPr>
            <a:r>
              <a:rPr lang="ru-RU" sz="2000" smtClean="0"/>
              <a:t>комбинированное взаимодействие, включающее  все его  названные вариации.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274638"/>
            <a:ext cx="8964613" cy="1143000"/>
          </a:xfrm>
          <a:noFill/>
        </p:spPr>
        <p:txBody>
          <a:bodyPr/>
          <a:lstStyle/>
          <a:p>
            <a:pPr eaLnBrk="1" hangingPunct="1"/>
            <a:r>
              <a:rPr lang="ru-RU" sz="3200" b="1" i="1" smtClean="0"/>
              <a:t>Этап 5. Выбор системы форм  организации учебных занятий  слушателей </a:t>
            </a:r>
          </a:p>
        </p:txBody>
      </p:sp>
      <p:sp>
        <p:nvSpPr>
          <p:cNvPr id="26627" name="Rectangle 3"/>
          <p:cNvSpPr>
            <a:spLocks noGrp="1" noChangeArrowheads="1"/>
          </p:cNvSpPr>
          <p:nvPr>
            <p:ph type="body" idx="1"/>
          </p:nvPr>
        </p:nvSpPr>
        <p:spPr>
          <a:xfrm>
            <a:off x="468313" y="1773238"/>
            <a:ext cx="8229600" cy="4852987"/>
          </a:xfrm>
        </p:spPr>
        <p:txBody>
          <a:bodyPr/>
          <a:lstStyle/>
          <a:p>
            <a:pPr eaLnBrk="1" hangingPunct="1">
              <a:buFontTx/>
              <a:buNone/>
            </a:pPr>
            <a:r>
              <a:rPr lang="ru-RU" sz="2900" smtClean="0">
                <a:hlinkClick r:id="rId2" action="ppaction://hlinksldjump"/>
              </a:rPr>
              <a:t>Формы </a:t>
            </a:r>
            <a:r>
              <a:rPr lang="ru-RU" sz="2900" smtClean="0"/>
              <a:t>организации учебных занятий должны соответствовать  реализуемой модели  обучения, системе осваиваемых знаний и видов деятельности, формам учебной работы слушателей. Важно использовать те формы учебных занятий, которые соответствуют как наиболее современным, так и наиболее освоенным технологиям дистанционного обучения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p:spPr>
        <p:txBody>
          <a:bodyPr/>
          <a:lstStyle/>
          <a:p>
            <a:pPr eaLnBrk="1" hangingPunct="1"/>
            <a:r>
              <a:rPr lang="ru-RU" sz="3600" b="1" i="1" smtClean="0"/>
              <a:t>ТЕОРЕТИЧЕСКОЕ ОБУЧЕНИЕ</a:t>
            </a:r>
          </a:p>
        </p:txBody>
      </p:sp>
      <p:graphicFrame>
        <p:nvGraphicFramePr>
          <p:cNvPr id="12396" name="Group 108"/>
          <p:cNvGraphicFramePr>
            <a:graphicFrameLocks noGrp="1"/>
          </p:cNvGraphicFramePr>
          <p:nvPr>
            <p:ph idx="1"/>
          </p:nvPr>
        </p:nvGraphicFramePr>
        <p:xfrm>
          <a:off x="395288" y="1160463"/>
          <a:ext cx="8229600" cy="5547360"/>
        </p:xfrm>
        <a:graphic>
          <a:graphicData uri="http://schemas.openxmlformats.org/drawingml/2006/table">
            <a:tbl>
              <a:tblPr/>
              <a:tblGrid>
                <a:gridCol w="468312"/>
                <a:gridCol w="2203450"/>
                <a:gridCol w="5557838"/>
              </a:tblGrid>
              <a:tr h="68421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ru-RU" sz="1300" b="1"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err="1" smtClean="0">
                          <a:ln>
                            <a:noFill/>
                          </a:ln>
                          <a:solidFill>
                            <a:schemeClr val="tx1"/>
                          </a:solidFill>
                          <a:effectLst/>
                          <a:latin typeface="Times New Roman" pitchFamily="18" charset="0"/>
                          <a:cs typeface="Times New Roman" pitchFamily="18" charset="0"/>
                        </a:rPr>
                        <a:t>п</a:t>
                      </a:r>
                      <a:r>
                        <a:rPr kumimoji="0" lang="ru-RU" sz="1400"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ru-RU" sz="1400" b="1" i="0" u="none" strike="noStrike" cap="none" normalizeH="0" baseline="0" dirty="0" err="1" smtClean="0">
                          <a:ln>
                            <a:noFill/>
                          </a:ln>
                          <a:solidFill>
                            <a:schemeClr val="tx1"/>
                          </a:solidFill>
                          <a:effectLst/>
                          <a:latin typeface="Times New Roman" pitchFamily="18" charset="0"/>
                          <a:cs typeface="Times New Roman" pitchFamily="18" charset="0"/>
                        </a:rPr>
                        <a:t>п</a:t>
                      </a:r>
                      <a:endParaRPr kumimoji="0" lang="ru-RU" sz="2000" b="1"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6350" marR="0" lvl="0" indent="22225" algn="ctr"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smtClean="0">
                          <a:ln>
                            <a:noFill/>
                          </a:ln>
                          <a:solidFill>
                            <a:schemeClr val="tx1"/>
                          </a:solidFill>
                          <a:effectLst/>
                          <a:latin typeface="Times New Roman" pitchFamily="18" charset="0"/>
                          <a:cs typeface="Times New Roman" pitchFamily="18" charset="0"/>
                        </a:rPr>
                        <a:t>Основная форма</a:t>
                      </a:r>
                      <a:endParaRPr kumimoji="0" lang="ru-RU" sz="2500" b="1"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smtClean="0">
                          <a:ln>
                            <a:noFill/>
                          </a:ln>
                          <a:solidFill>
                            <a:schemeClr val="tx1"/>
                          </a:solidFill>
                          <a:effectLst/>
                          <a:latin typeface="Times New Roman" pitchFamily="18" charset="0"/>
                          <a:cs typeface="Times New Roman" pitchFamily="18" charset="0"/>
                        </a:rPr>
                        <a:t>Разновидности</a:t>
                      </a:r>
                      <a:endParaRPr kumimoji="0" lang="ru-RU" sz="2500" b="1"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85000"/>
                      </a:schemeClr>
                    </a:solidFill>
                  </a:tcPr>
                </a:tc>
              </a:tr>
              <a:tr h="10112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9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Лекция</a:t>
                      </a:r>
                      <a:endParaRPr kumimoji="0" lang="ru-RU" sz="19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0" i="1" u="none" strike="noStrike" cap="none" normalizeH="0" baseline="0" smtClean="0">
                          <a:ln>
                            <a:noFill/>
                          </a:ln>
                          <a:solidFill>
                            <a:schemeClr val="tx1"/>
                          </a:solidFill>
                          <a:effectLst/>
                          <a:latin typeface="Times New Roman" pitchFamily="18" charset="0"/>
                          <a:cs typeface="Times New Roman" pitchFamily="18" charset="0"/>
                        </a:rPr>
                        <a:t>по форме</a:t>
                      </a: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 - видеолекция</a:t>
                      </a: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TV</a:t>
                      </a: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 Internet или </a:t>
                      </a: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CD</a:t>
                      </a: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-лекция)</a:t>
                      </a: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 аудиолекция (</a:t>
                      </a: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радио</a:t>
                      </a: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Internet или </a:t>
                      </a: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CD</a:t>
                      </a: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-лекция</a:t>
                      </a:r>
                      <a:r>
                        <a:rPr kumimoji="0" lang="ru-RU" sz="1800" b="0" i="1"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9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800" b="0" i="1" u="none" strike="noStrike" cap="none" normalizeH="0" baseline="0" smtClean="0">
                          <a:ln>
                            <a:noFill/>
                          </a:ln>
                          <a:solidFill>
                            <a:schemeClr val="tx1"/>
                          </a:solidFill>
                          <a:effectLst/>
                          <a:latin typeface="Times New Roman" pitchFamily="18" charset="0"/>
                          <a:cs typeface="Times New Roman" pitchFamily="18" charset="0"/>
                        </a:rPr>
                        <a:t>по содержанию </a:t>
                      </a: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 предметная, межпредметная, культурологической направленности.</a:t>
                      </a:r>
                      <a:endParaRPr kumimoji="0" lang="ru-RU" sz="19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9057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9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Учебная дискуссия</a:t>
                      </a:r>
                      <a:endParaRPr kumimoji="0" lang="ru-RU" sz="19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0" i="1" u="none" strike="noStrike" cap="none" normalizeH="0" baseline="0" dirty="0" smtClean="0">
                          <a:ln>
                            <a:noFill/>
                          </a:ln>
                          <a:solidFill>
                            <a:schemeClr val="tx1"/>
                          </a:solidFill>
                          <a:effectLst/>
                          <a:latin typeface="Times New Roman" pitchFamily="18" charset="0"/>
                          <a:cs typeface="Times New Roman" pitchFamily="18" charset="0"/>
                        </a:rPr>
                        <a:t>по форме</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 </a:t>
                      </a:r>
                      <a:r>
                        <a:rPr kumimoji="0" lang="ru-RU" sz="1800" b="1" i="0" u="none" strike="noStrike" cap="none" normalizeH="0" baseline="0" dirty="0" smtClean="0">
                          <a:ln>
                            <a:noFill/>
                          </a:ln>
                          <a:solidFill>
                            <a:schemeClr val="tx1"/>
                          </a:solidFill>
                          <a:effectLst/>
                          <a:latin typeface="Times New Roman" pitchFamily="18" charset="0"/>
                          <a:cs typeface="Times New Roman" pitchFamily="18" charset="0"/>
                        </a:rPr>
                        <a:t>Internet-дискуссия</a:t>
                      </a:r>
                      <a:r>
                        <a:rPr kumimoji="0" lang="ru-RU" sz="1800" b="0" i="1"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ru-RU" sz="1900" b="1"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800" b="0" i="1" u="none" strike="noStrike" cap="none" normalizeH="0" baseline="0" dirty="0" smtClean="0">
                          <a:ln>
                            <a:noFill/>
                          </a:ln>
                          <a:solidFill>
                            <a:schemeClr val="tx1"/>
                          </a:solidFill>
                          <a:effectLst/>
                          <a:latin typeface="Times New Roman" pitchFamily="18" charset="0"/>
                          <a:cs typeface="Times New Roman" pitchFamily="18" charset="0"/>
                        </a:rPr>
                        <a:t>по содержанию – </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предметная, </a:t>
                      </a:r>
                      <a:r>
                        <a:rPr kumimoji="0" lang="ru-RU" sz="1800" b="0" i="0" u="none" strike="noStrike" cap="none" normalizeH="0" baseline="0" dirty="0" err="1" smtClean="0">
                          <a:ln>
                            <a:noFill/>
                          </a:ln>
                          <a:solidFill>
                            <a:schemeClr val="tx1"/>
                          </a:solidFill>
                          <a:effectLst/>
                          <a:latin typeface="Times New Roman" pitchFamily="18" charset="0"/>
                          <a:cs typeface="Times New Roman" pitchFamily="18" charset="0"/>
                        </a:rPr>
                        <a:t>межпредметная</a:t>
                      </a:r>
                      <a:r>
                        <a:rPr kumimoji="0" lang="ru-RU" sz="1800" b="0" i="0" u="none" strike="noStrike" cap="none" normalizeH="0" baseline="0" dirty="0" smtClean="0">
                          <a:ln>
                            <a:noFill/>
                          </a:ln>
                          <a:solidFill>
                            <a:schemeClr val="tx1"/>
                          </a:solidFill>
                          <a:effectLst/>
                          <a:latin typeface="Times New Roman" pitchFamily="18" charset="0"/>
                          <a:cs typeface="Times New Roman" pitchFamily="18" charset="0"/>
                        </a:rPr>
                        <a:t>, культурологической направленности</a:t>
                      </a:r>
                      <a:r>
                        <a:rPr kumimoji="0" lang="ru-RU" sz="1800" b="1"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ru-RU" sz="1900" b="1" i="0" u="none" strike="noStrike" cap="none" normalizeH="0" baseline="0" dirty="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921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3</a:t>
                      </a:r>
                      <a:endParaRPr kumimoji="0" lang="ru-RU" sz="19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Учебная экскурсия</a:t>
                      </a:r>
                      <a:endParaRPr kumimoji="0" lang="ru-RU" sz="19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0" i="1" u="none" strike="noStrike" cap="none" normalizeH="0" baseline="0" smtClean="0">
                          <a:ln>
                            <a:noFill/>
                          </a:ln>
                          <a:solidFill>
                            <a:schemeClr val="tx1"/>
                          </a:solidFill>
                          <a:effectLst/>
                          <a:latin typeface="Times New Roman" pitchFamily="18" charset="0"/>
                          <a:cs typeface="Times New Roman" pitchFamily="18" charset="0"/>
                        </a:rPr>
                        <a:t>по форме –</a:t>
                      </a: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 видеоэкскурсия  (</a:t>
                      </a: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TV</a:t>
                      </a: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 Internet или </a:t>
                      </a: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CD</a:t>
                      </a: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-экскурсия</a:t>
                      </a: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a:t>
                      </a:r>
                      <a:r>
                        <a:rPr kumimoji="0" lang="ru-RU" sz="1800" b="0" i="1"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19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800" b="0" i="1" u="none" strike="noStrike" cap="none" normalizeH="0" baseline="0" smtClean="0">
                          <a:ln>
                            <a:noFill/>
                          </a:ln>
                          <a:solidFill>
                            <a:schemeClr val="tx1"/>
                          </a:solidFill>
                          <a:effectLst/>
                          <a:latin typeface="Times New Roman" pitchFamily="18" charset="0"/>
                          <a:cs typeface="Times New Roman" pitchFamily="18" charset="0"/>
                        </a:rPr>
                        <a:t> по содержанию - </a:t>
                      </a: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предметная, межпредметная, культурологической направленности.</a:t>
                      </a:r>
                      <a:endParaRPr kumimoji="0" lang="ru-RU" sz="19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705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9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Консультация</a:t>
                      </a:r>
                      <a:endParaRPr kumimoji="0" lang="ru-RU" sz="19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Internet-консультация</a:t>
                      </a:r>
                      <a:endParaRPr kumimoji="0" lang="ru-RU" sz="19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32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19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ru-RU" sz="19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Собеседование</a:t>
                      </a:r>
                      <a:endParaRPr kumimoji="0" lang="ru-RU" sz="1900" b="1"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Internet-собеседование</a:t>
                      </a:r>
                      <a:endParaRPr kumimoji="0" lang="ru-RU" sz="1900" b="1" i="0" u="none" strike="noStrike" cap="none" normalizeH="0" baseline="0" smtClean="0">
                        <a:ln>
                          <a:noFill/>
                        </a:ln>
                        <a:solidFill>
                          <a:schemeClr val="tx1"/>
                        </a:solidFill>
                        <a:effectLst/>
                        <a:latin typeface="Times New Roman" pitchFamily="18" charset="0"/>
                        <a:cs typeface="Times New Roman" pitchFamily="18" charset="0"/>
                      </a:endParaRP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32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p:spPr>
        <p:txBody>
          <a:bodyPr/>
          <a:lstStyle/>
          <a:p>
            <a:pPr eaLnBrk="1" hangingPunct="1"/>
            <a:r>
              <a:rPr lang="ru-RU" sz="3600" b="1" i="1" smtClean="0"/>
              <a:t>ПРАКТИЧЕСКОЕ ОБУЧЕНИЕ</a:t>
            </a:r>
            <a:br>
              <a:rPr lang="ru-RU" sz="3600" b="1" i="1" smtClean="0"/>
            </a:br>
            <a:r>
              <a:rPr lang="ru-RU" sz="3600" b="1" i="1" smtClean="0"/>
              <a:t>Эксперимент </a:t>
            </a:r>
          </a:p>
        </p:txBody>
      </p:sp>
      <p:graphicFrame>
        <p:nvGraphicFramePr>
          <p:cNvPr id="14419" name="Group 83"/>
          <p:cNvGraphicFramePr>
            <a:graphicFrameLocks noGrp="1"/>
          </p:cNvGraphicFramePr>
          <p:nvPr>
            <p:ph idx="1"/>
          </p:nvPr>
        </p:nvGraphicFramePr>
        <p:xfrm>
          <a:off x="179388" y="1600200"/>
          <a:ext cx="8713787" cy="4525963"/>
        </p:xfrm>
        <a:graphic>
          <a:graphicData uri="http://schemas.openxmlformats.org/drawingml/2006/table">
            <a:tbl>
              <a:tblPr/>
              <a:tblGrid>
                <a:gridCol w="492125"/>
                <a:gridCol w="2460625"/>
                <a:gridCol w="5761037"/>
              </a:tblGrid>
              <a:tr h="7588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ru-RU" sz="1300" b="1"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err="1" smtClean="0">
                          <a:ln>
                            <a:noFill/>
                          </a:ln>
                          <a:solidFill>
                            <a:schemeClr val="tx1"/>
                          </a:solidFill>
                          <a:effectLst/>
                          <a:latin typeface="Times New Roman" pitchFamily="18" charset="0"/>
                          <a:cs typeface="Times New Roman" pitchFamily="18" charset="0"/>
                        </a:rPr>
                        <a:t>п</a:t>
                      </a:r>
                      <a:r>
                        <a:rPr kumimoji="0" lang="ru-RU" sz="1400"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ru-RU" sz="1400" b="1" i="0" u="none" strike="noStrike" cap="none" normalizeH="0" baseline="0" dirty="0" err="1" smtClean="0">
                          <a:ln>
                            <a:noFill/>
                          </a:ln>
                          <a:solidFill>
                            <a:schemeClr val="tx1"/>
                          </a:solidFill>
                          <a:effectLst/>
                          <a:latin typeface="Times New Roman" pitchFamily="18" charset="0"/>
                          <a:cs typeface="Times New Roman" pitchFamily="18" charset="0"/>
                        </a:rPr>
                        <a:t>п</a:t>
                      </a:r>
                      <a:endParaRPr kumimoji="0" lang="ru-RU" sz="2000" b="1" i="0" u="none" strike="noStrike" cap="none" normalizeH="0" baseline="0" dirty="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smtClean="0">
                          <a:ln>
                            <a:noFill/>
                          </a:ln>
                          <a:solidFill>
                            <a:schemeClr val="tx1"/>
                          </a:solidFill>
                          <a:effectLst/>
                          <a:latin typeface="Times New Roman" pitchFamily="18" charset="0"/>
                          <a:cs typeface="Times New Roman" pitchFamily="18" charset="0"/>
                        </a:rPr>
                        <a:t>Основная форма</a:t>
                      </a:r>
                      <a:endParaRPr kumimoji="0" lang="ru-RU" sz="2500" b="1"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smtClean="0">
                          <a:ln>
                            <a:noFill/>
                          </a:ln>
                          <a:solidFill>
                            <a:schemeClr val="tx1"/>
                          </a:solidFill>
                          <a:effectLst/>
                          <a:latin typeface="Times New Roman" pitchFamily="18" charset="0"/>
                          <a:cs typeface="Times New Roman" pitchFamily="18" charset="0"/>
                        </a:rPr>
                        <a:t>Разновидности</a:t>
                      </a:r>
                      <a:endParaRPr kumimoji="0" lang="ru-RU" sz="2500" b="1" i="0"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85000"/>
                      </a:schemeClr>
                    </a:solidFill>
                  </a:tcPr>
                </a:tc>
              </a:tr>
              <a:tr h="685800">
                <a:tc>
                  <a:txBody>
                    <a:bodyPr/>
                    <a:lstStyle/>
                    <a:p>
                      <a:pPr marL="533400" marR="0" lvl="0" indent="-53340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350" marR="0" lvl="0" indent="22225"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Times New Roman" pitchFamily="18" charset="0"/>
                          <a:cs typeface="Times New Roman" pitchFamily="18" charset="0"/>
                        </a:rPr>
                        <a:t>Фронтальное лабораторное  занятие</a:t>
                      </a:r>
                      <a:endParaRPr kumimoji="0" lang="ru-RU"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smtClean="0">
                          <a:ln>
                            <a:noFill/>
                          </a:ln>
                          <a:solidFill>
                            <a:schemeClr val="tx1"/>
                          </a:solidFill>
                          <a:effectLst/>
                          <a:latin typeface="Times New Roman" pitchFamily="18" charset="0"/>
                          <a:cs typeface="Times New Roman" pitchFamily="18" charset="0"/>
                        </a:rPr>
                        <a:t>по содержанию – </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предметное, межпредметное;</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1400" b="0" i="1" u="none" strike="noStrike" cap="none" normalizeH="0" baseline="0" smtClean="0">
                          <a:ln>
                            <a:noFill/>
                          </a:ln>
                          <a:solidFill>
                            <a:schemeClr val="tx1"/>
                          </a:solidFill>
                          <a:effectLst/>
                          <a:latin typeface="Times New Roman" pitchFamily="18" charset="0"/>
                          <a:cs typeface="Times New Roman" pitchFamily="18" charset="0"/>
                        </a:rPr>
                        <a:t>по месту проведения  -  </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в школьной лаборатории, в домашних  условиях</a:t>
                      </a:r>
                      <a:r>
                        <a:rPr kumimoji="0" lang="ru-RU" sz="1400" b="0" i="1"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35125">
                <a:tc>
                  <a:txBody>
                    <a:bodyPr/>
                    <a:lstStyle/>
                    <a:p>
                      <a:pPr marL="533400" marR="0" lvl="0" indent="-533400" algn="ctr" defTabSz="914400" rtl="0" eaLnBrk="1" fontAlgn="base" latinLnBrk="0" hangingPunct="1">
                        <a:lnSpc>
                          <a:spcPct val="100000"/>
                        </a:lnSpc>
                        <a:spcBef>
                          <a:spcPct val="0"/>
                        </a:spcBef>
                        <a:spcAft>
                          <a:spcPct val="0"/>
                        </a:spcAft>
                        <a:buClrTx/>
                        <a:buSzTx/>
                        <a:buFontTx/>
                        <a:buNone/>
                        <a:tabLst/>
                      </a:pP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350" marR="0" lvl="0" indent="22225"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Times New Roman" pitchFamily="18" charset="0"/>
                          <a:cs typeface="Times New Roman" pitchFamily="18" charset="0"/>
                        </a:rPr>
                        <a:t>Лабораторный  практикум</a:t>
                      </a:r>
                      <a:endParaRPr kumimoji="0" lang="ru-RU"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smtClean="0">
                          <a:ln>
                            <a:noFill/>
                          </a:ln>
                          <a:solidFill>
                            <a:schemeClr val="tx1"/>
                          </a:solidFill>
                          <a:effectLst/>
                          <a:latin typeface="Times New Roman" pitchFamily="18" charset="0"/>
                          <a:cs typeface="Times New Roman" pitchFamily="18" charset="0"/>
                        </a:rPr>
                        <a:t>по содержанию – </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предметный,</a:t>
                      </a:r>
                      <a:r>
                        <a:rPr kumimoji="0" lang="ru-RU" sz="1400" b="0" i="1" u="none" strike="noStrike" cap="none" normalizeH="0" baseline="0" smtClean="0">
                          <a:ln>
                            <a:noFill/>
                          </a:ln>
                          <a:solidFill>
                            <a:schemeClr val="tx1"/>
                          </a:solidFill>
                          <a:effectLst/>
                          <a:latin typeface="Times New Roman" pitchFamily="18" charset="0"/>
                          <a:cs typeface="Times New Roman" pitchFamily="18" charset="0"/>
                        </a:rPr>
                        <a:t> </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межпредметный на базе школьного кабинета физики;</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smtClean="0">
                          <a:ln>
                            <a:noFill/>
                          </a:ln>
                          <a:solidFill>
                            <a:schemeClr val="tx1"/>
                          </a:solidFill>
                          <a:effectLst/>
                          <a:latin typeface="Times New Roman" pitchFamily="18" charset="0"/>
                          <a:cs typeface="Times New Roman" pitchFamily="18" charset="0"/>
                        </a:rPr>
                        <a:t> по форме выполнения –</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 традиционный; </a:t>
                      </a:r>
                      <a:r>
                        <a:rPr kumimoji="0" lang="ru-RU" sz="1400" b="1" i="1" u="none" strike="noStrike" cap="none" normalizeH="0" baseline="0" smtClean="0">
                          <a:ln>
                            <a:noFill/>
                          </a:ln>
                          <a:solidFill>
                            <a:schemeClr val="tx1"/>
                          </a:solidFill>
                          <a:effectLst/>
                          <a:latin typeface="Times New Roman" pitchFamily="18" charset="0"/>
                          <a:cs typeface="Times New Roman" pitchFamily="18" charset="0"/>
                        </a:rPr>
                        <a:t>автоматизированный, </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в том числе  в режиме реального времени на натурных установках в лабораториях удаленного доступа;</a:t>
                      </a:r>
                      <a:r>
                        <a:rPr kumimoji="0" lang="ru-RU" sz="1400" b="1" i="1" u="none" strike="noStrike" cap="none" normalizeH="0" baseline="0" smtClean="0">
                          <a:ln>
                            <a:noFill/>
                          </a:ln>
                          <a:solidFill>
                            <a:schemeClr val="tx1"/>
                          </a:solidFill>
                          <a:effectLst/>
                          <a:latin typeface="Times New Roman" pitchFamily="18" charset="0"/>
                          <a:cs typeface="Times New Roman" pitchFamily="18" charset="0"/>
                        </a:rPr>
                        <a:t> виртуальный </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(в Interne</a:t>
                      </a: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t</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 или на </a:t>
                      </a: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CD</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smtClean="0">
                          <a:ln>
                            <a:noFill/>
                          </a:ln>
                          <a:solidFill>
                            <a:schemeClr val="tx1"/>
                          </a:solidFill>
                          <a:effectLst/>
                          <a:latin typeface="Times New Roman" pitchFamily="18" charset="0"/>
                          <a:cs typeface="Times New Roman" pitchFamily="18" charset="0"/>
                        </a:rPr>
                        <a:t> по месту проведения  -  </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в школьной лаборатории, в домашних  условиях</a:t>
                      </a:r>
                      <a:endParaRPr kumimoji="0" lang="ru-RU"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46213">
                <a:tc>
                  <a:txBody>
                    <a:bodyPr/>
                    <a:lstStyle/>
                    <a:p>
                      <a:pPr marL="533400" marR="0" lvl="0" indent="-533400" algn="ctr"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smtClean="0">
                          <a:ln>
                            <a:noFill/>
                          </a:ln>
                          <a:solidFill>
                            <a:schemeClr val="tx1"/>
                          </a:solidFill>
                          <a:effectLst/>
                          <a:latin typeface="Arial" pitchFamily="34" charset="0"/>
                        </a:rPr>
                        <a:t>3</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350" marR="0" lvl="0" indent="22225"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smtClean="0">
                          <a:ln>
                            <a:noFill/>
                          </a:ln>
                          <a:solidFill>
                            <a:schemeClr val="tx1"/>
                          </a:solidFill>
                          <a:effectLst/>
                          <a:latin typeface="Times New Roman" pitchFamily="18" charset="0"/>
                          <a:cs typeface="Times New Roman" pitchFamily="18" charset="0"/>
                        </a:rPr>
                        <a:t>Творческий лабораторный практикум</a:t>
                      </a:r>
                      <a:endParaRPr kumimoji="0" lang="ru-RU"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400" b="0" i="1" u="none" strike="noStrike" cap="none" normalizeH="0" baseline="0" smtClean="0">
                          <a:ln>
                            <a:noFill/>
                          </a:ln>
                          <a:solidFill>
                            <a:schemeClr val="tx1"/>
                          </a:solidFill>
                          <a:effectLst/>
                          <a:latin typeface="Times New Roman" pitchFamily="18" charset="0"/>
                          <a:cs typeface="Times New Roman" pitchFamily="18" charset="0"/>
                        </a:rPr>
                        <a:t>по содержанию – </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предметный, межпредметный на базе школьного кабинета физики;</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1400" b="0" i="1" u="none" strike="noStrike" cap="none" normalizeH="0" baseline="0" smtClean="0">
                          <a:ln>
                            <a:noFill/>
                          </a:ln>
                          <a:solidFill>
                            <a:schemeClr val="tx1"/>
                          </a:solidFill>
                          <a:effectLst/>
                          <a:latin typeface="Times New Roman" pitchFamily="18" charset="0"/>
                          <a:cs typeface="Times New Roman" pitchFamily="18" charset="0"/>
                        </a:rPr>
                        <a:t>по форме выполнения –</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 традиционный, </a:t>
                      </a:r>
                      <a:r>
                        <a:rPr kumimoji="0" lang="ru-RU" sz="1400" b="1"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1400" b="1" i="1" u="none" strike="noStrike" cap="none" normalizeH="0" baseline="0" smtClean="0">
                          <a:ln>
                            <a:noFill/>
                          </a:ln>
                          <a:solidFill>
                            <a:schemeClr val="tx1"/>
                          </a:solidFill>
                          <a:effectLst/>
                          <a:latin typeface="Times New Roman" pitchFamily="18" charset="0"/>
                          <a:cs typeface="Times New Roman" pitchFamily="18" charset="0"/>
                        </a:rPr>
                        <a:t>автоматизированный, виртуальный</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 (в Interne</a:t>
                      </a: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t</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 или на </a:t>
                      </a:r>
                      <a:r>
                        <a:rPr kumimoji="0" lang="en-US" sz="1400" b="0" i="0" u="none" strike="noStrike" cap="none" normalizeH="0" baseline="0" smtClean="0">
                          <a:ln>
                            <a:noFill/>
                          </a:ln>
                          <a:solidFill>
                            <a:schemeClr val="tx1"/>
                          </a:solidFill>
                          <a:effectLst/>
                          <a:latin typeface="Times New Roman" pitchFamily="18" charset="0"/>
                          <a:cs typeface="Times New Roman" pitchFamily="18" charset="0"/>
                        </a:rPr>
                        <a:t>CD</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smtClean="0">
                          <a:ln>
                            <a:noFill/>
                          </a:ln>
                          <a:solidFill>
                            <a:schemeClr val="tx1"/>
                          </a:solidFill>
                          <a:effectLst/>
                          <a:latin typeface="Times New Roman" pitchFamily="18" charset="0"/>
                          <a:cs typeface="Times New Roman" pitchFamily="18" charset="0"/>
                        </a:rPr>
                        <a:t>по месту проведения  -  </a:t>
                      </a: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в школьной лаборатории, в домашних  условиях</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noFill/>
        </p:spPr>
        <p:txBody>
          <a:bodyPr/>
          <a:lstStyle/>
          <a:p>
            <a:pPr eaLnBrk="1" hangingPunct="1"/>
            <a:r>
              <a:rPr lang="ru-RU" sz="3600" b="1" i="1" smtClean="0"/>
              <a:t>ПРАКТИЧЕСКОЕ ОБУЧЕНИЕ Объяснение и предсказание </a:t>
            </a:r>
          </a:p>
        </p:txBody>
      </p:sp>
      <p:graphicFrame>
        <p:nvGraphicFramePr>
          <p:cNvPr id="16471" name="Group 87"/>
          <p:cNvGraphicFramePr>
            <a:graphicFrameLocks noGrp="1"/>
          </p:cNvGraphicFramePr>
          <p:nvPr>
            <p:ph idx="1"/>
          </p:nvPr>
        </p:nvGraphicFramePr>
        <p:xfrm>
          <a:off x="179388" y="1600200"/>
          <a:ext cx="8713787" cy="4574858"/>
        </p:xfrm>
        <a:graphic>
          <a:graphicData uri="http://schemas.openxmlformats.org/drawingml/2006/table">
            <a:tbl>
              <a:tblPr/>
              <a:tblGrid>
                <a:gridCol w="523875"/>
                <a:gridCol w="2322512"/>
                <a:gridCol w="5867400"/>
              </a:tblGrid>
              <a:tr h="11080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smtClean="0">
                          <a:ln>
                            <a:noFill/>
                          </a:ln>
                          <a:solidFill>
                            <a:schemeClr val="tx1"/>
                          </a:solidFill>
                          <a:effectLst/>
                          <a:latin typeface="Times New Roman" pitchFamily="18" charset="0"/>
                          <a:cs typeface="Times New Roman" pitchFamily="18" charset="0"/>
                        </a:rPr>
                        <a:t>№</a:t>
                      </a:r>
                      <a:endParaRPr kumimoji="0" lang="ru-RU" sz="1700" b="1" i="0" u="none" strike="noStrike" cap="none" normalizeH="0" baseline="0" dirty="0" smtClean="0">
                        <a:ln>
                          <a:noFill/>
                        </a:ln>
                        <a:solidFill>
                          <a:schemeClr val="tx1"/>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ru-RU" sz="1800" b="1" i="0" u="none" strike="noStrike" cap="none" normalizeH="0" baseline="0" dirty="0" err="1" smtClean="0">
                          <a:ln>
                            <a:noFill/>
                          </a:ln>
                          <a:solidFill>
                            <a:schemeClr val="tx1"/>
                          </a:solidFill>
                          <a:effectLst/>
                          <a:latin typeface="Times New Roman" pitchFamily="18" charset="0"/>
                          <a:cs typeface="Times New Roman" pitchFamily="18" charset="0"/>
                        </a:rPr>
                        <a:t>п</a:t>
                      </a:r>
                      <a:r>
                        <a:rPr kumimoji="0" lang="ru-RU" sz="1800" b="1" i="0" u="none" strike="noStrike" cap="none" normalizeH="0" baseline="0" dirty="0" smtClean="0">
                          <a:ln>
                            <a:noFill/>
                          </a:ln>
                          <a:solidFill>
                            <a:schemeClr val="tx1"/>
                          </a:solidFill>
                          <a:effectLst/>
                          <a:latin typeface="Times New Roman" pitchFamily="18" charset="0"/>
                          <a:cs typeface="Times New Roman" pitchFamily="18" charset="0"/>
                        </a:rPr>
                        <a:t>/</a:t>
                      </a:r>
                      <a:r>
                        <a:rPr kumimoji="0" lang="ru-RU" sz="1800" b="1" i="0" u="none" strike="noStrike" cap="none" normalizeH="0" baseline="0" dirty="0" err="1" smtClean="0">
                          <a:ln>
                            <a:noFill/>
                          </a:ln>
                          <a:solidFill>
                            <a:schemeClr val="tx1"/>
                          </a:solidFill>
                          <a:effectLst/>
                          <a:latin typeface="Times New Roman" pitchFamily="18" charset="0"/>
                          <a:cs typeface="Times New Roman" pitchFamily="18" charset="0"/>
                        </a:rPr>
                        <a:t>п</a:t>
                      </a:r>
                      <a:endParaRPr kumimoji="0" lang="ru-RU" sz="2800" b="1"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6350" marR="0" lvl="0" indent="22225" algn="ctr"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smtClean="0">
                          <a:ln>
                            <a:noFill/>
                          </a:ln>
                          <a:solidFill>
                            <a:schemeClr val="tx1"/>
                          </a:solidFill>
                          <a:effectLst/>
                          <a:latin typeface="Times New Roman" pitchFamily="18" charset="0"/>
                          <a:cs typeface="Times New Roman" pitchFamily="18" charset="0"/>
                        </a:rPr>
                        <a:t>Основная форма</a:t>
                      </a:r>
                      <a:endParaRPr kumimoji="0" lang="ru-RU" sz="2500" b="1" i="1"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8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400" b="1" i="1" u="none" strike="noStrike" cap="none" normalizeH="0" baseline="0" dirty="0" smtClean="0">
                          <a:ln>
                            <a:noFill/>
                          </a:ln>
                          <a:solidFill>
                            <a:schemeClr val="tx1"/>
                          </a:solidFill>
                          <a:effectLst/>
                          <a:latin typeface="Times New Roman" pitchFamily="18" charset="0"/>
                          <a:cs typeface="Times New Roman" pitchFamily="18" charset="0"/>
                        </a:rPr>
                        <a:t>Разновидности</a:t>
                      </a:r>
                      <a:endParaRPr kumimoji="0" lang="ru-RU" sz="2500" b="1" i="1" u="none" strike="noStrike" cap="none" normalizeH="0" baseline="0" dirty="0" smtClean="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85000"/>
                      </a:schemeClr>
                    </a:solidFill>
                  </a:tcPr>
                </a:tc>
              </a:tr>
              <a:tr h="10572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ru-RU"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Урок выработки умений и навыков в решении  задач</a:t>
                      </a:r>
                      <a:endParaRPr kumimoji="0" lang="ru-RU"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Times New Roman" pitchFamily="18" charset="0"/>
                          <a:cs typeface="Times New Roman" pitchFamily="18" charset="0"/>
                        </a:rPr>
                        <a:t>Internet</a:t>
                      </a:r>
                      <a:r>
                        <a:rPr kumimoji="0" lang="ru-RU" sz="1600" b="1" i="0" u="none" strike="noStrike" cap="none" normalizeH="0" baseline="0" dirty="0" smtClean="0">
                          <a:ln>
                            <a:noFill/>
                          </a:ln>
                          <a:solidFill>
                            <a:schemeClr val="tx1"/>
                          </a:solidFill>
                          <a:effectLst/>
                          <a:latin typeface="Times New Roman" pitchFamily="18" charset="0"/>
                          <a:cs typeface="Times New Roman" pitchFamily="18" charset="0"/>
                        </a:rPr>
                        <a:t> или С</a:t>
                      </a: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D</a:t>
                      </a:r>
                      <a:r>
                        <a:rPr kumimoji="0" lang="ru-RU" sz="1600" b="1" i="0" u="none" strike="noStrike" cap="none" normalizeH="0" baseline="0" dirty="0" smtClean="0">
                          <a:ln>
                            <a:noFill/>
                          </a:ln>
                          <a:solidFill>
                            <a:schemeClr val="tx1"/>
                          </a:solidFill>
                          <a:effectLst/>
                          <a:latin typeface="Times New Roman" pitchFamily="18" charset="0"/>
                          <a:cs typeface="Times New Roman" pitchFamily="18" charset="0"/>
                        </a:rPr>
                        <a:t> - урок</a:t>
                      </a:r>
                      <a:endParaRPr kumimoji="0" lang="ru-RU"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67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10</a:t>
                      </a:r>
                      <a:endParaRPr kumimoji="0" lang="ru-RU"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Практикум по решению задач</a:t>
                      </a:r>
                      <a:endParaRPr kumimoji="0" lang="ru-RU"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600" b="0" i="1" u="none" strike="noStrike" cap="none" normalizeH="0" baseline="0" smtClean="0">
                          <a:ln>
                            <a:noFill/>
                          </a:ln>
                          <a:solidFill>
                            <a:schemeClr val="tx1"/>
                          </a:solidFill>
                          <a:effectLst/>
                          <a:latin typeface="Times New Roman" pitchFamily="18" charset="0"/>
                          <a:cs typeface="Times New Roman" pitchFamily="18" charset="0"/>
                        </a:rPr>
                        <a:t>по содержанию </a:t>
                      </a: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 предметный</a:t>
                      </a:r>
                      <a:r>
                        <a:rPr kumimoji="0" lang="ru-RU" sz="1600" b="0" i="1" u="none" strike="noStrike" cap="none" normalizeH="0" baseline="0" smtClean="0">
                          <a:ln>
                            <a:noFill/>
                          </a:ln>
                          <a:solidFill>
                            <a:schemeClr val="tx1"/>
                          </a:solidFill>
                          <a:effectLst/>
                          <a:latin typeface="Times New Roman" pitchFamily="18" charset="0"/>
                          <a:cs typeface="Times New Roman" pitchFamily="18" charset="0"/>
                        </a:rPr>
                        <a:t>, </a:t>
                      </a: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межпредметный практикум, </a:t>
                      </a:r>
                    </a:p>
                    <a:p>
                      <a:pPr marL="342900" marR="0" lvl="0" indent="-342900" algn="l" defTabSz="914400" rtl="0" eaLnBrk="0" fontAlgn="base" latinLnBrk="0" hangingPunct="0">
                        <a:lnSpc>
                          <a:spcPct val="100000"/>
                        </a:lnSpc>
                        <a:spcBef>
                          <a:spcPct val="0"/>
                        </a:spcBef>
                        <a:spcAft>
                          <a:spcPct val="0"/>
                        </a:spcAft>
                        <a:buClrTx/>
                        <a:buSzTx/>
                        <a:buFontTx/>
                        <a:buNone/>
                        <a:tabLst/>
                      </a:pPr>
                      <a:r>
                        <a:rPr kumimoji="0" lang="ru-RU" sz="1600" b="0" i="1" u="none" strike="noStrike" cap="none" normalizeH="0" baseline="0" smtClean="0">
                          <a:ln>
                            <a:noFill/>
                          </a:ln>
                          <a:solidFill>
                            <a:schemeClr val="tx1"/>
                          </a:solidFill>
                          <a:effectLst/>
                          <a:latin typeface="Times New Roman" pitchFamily="18" charset="0"/>
                          <a:cs typeface="Times New Roman" pitchFamily="18" charset="0"/>
                        </a:rPr>
                        <a:t>по форме выполнения –</a:t>
                      </a:r>
                      <a:r>
                        <a:rPr kumimoji="0" lang="ru-RU" sz="1600" b="0" i="0" u="none" strike="noStrike" cap="none" normalizeH="0" baseline="0" smtClean="0">
                          <a:ln>
                            <a:noFill/>
                          </a:ln>
                          <a:solidFill>
                            <a:schemeClr val="tx1"/>
                          </a:solidFill>
                          <a:effectLst/>
                          <a:latin typeface="Times New Roman" pitchFamily="18" charset="0"/>
                          <a:cs typeface="Times New Roman" pitchFamily="18" charset="0"/>
                        </a:rPr>
                        <a:t> традиционный, </a:t>
                      </a: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Internet или С</a:t>
                      </a: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D</a:t>
                      </a: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 –практикум</a:t>
                      </a:r>
                      <a:endParaRPr kumimoji="0" lang="ru-RU"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35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11</a:t>
                      </a:r>
                      <a:endParaRPr kumimoji="0" lang="ru-RU"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350" marR="0" lvl="0" indent="22225"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Домашний практикум по  решению  задач</a:t>
                      </a:r>
                      <a:endParaRPr kumimoji="0" lang="ru-RU"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Internet или С</a:t>
                      </a:r>
                      <a:r>
                        <a:rPr kumimoji="0" lang="en-US" sz="1600" b="1" i="0" u="none" strike="noStrike" cap="none" normalizeH="0" baseline="0" smtClean="0">
                          <a:ln>
                            <a:noFill/>
                          </a:ln>
                          <a:solidFill>
                            <a:schemeClr val="tx1"/>
                          </a:solidFill>
                          <a:effectLst/>
                          <a:latin typeface="Times New Roman" pitchFamily="18" charset="0"/>
                          <a:cs typeface="Times New Roman" pitchFamily="18" charset="0"/>
                        </a:rPr>
                        <a:t>D</a:t>
                      </a: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 - практикум</a:t>
                      </a:r>
                      <a:endParaRPr kumimoji="0" lang="ru-RU"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635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12</a:t>
                      </a:r>
                      <a:endParaRPr kumimoji="0" lang="ru-RU"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6350" marR="0" lvl="0" indent="22225"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smtClean="0">
                          <a:ln>
                            <a:noFill/>
                          </a:ln>
                          <a:solidFill>
                            <a:schemeClr val="tx1"/>
                          </a:solidFill>
                          <a:effectLst/>
                          <a:latin typeface="Times New Roman" pitchFamily="18" charset="0"/>
                          <a:cs typeface="Times New Roman" pitchFamily="18" charset="0"/>
                        </a:rPr>
                        <a:t>Практикум по решению нестандартных  задач</a:t>
                      </a:r>
                      <a:endParaRPr kumimoji="0" lang="ru-RU" sz="2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ru-RU" sz="1600" b="1" i="0" u="none" strike="noStrike" cap="none" normalizeH="0" baseline="0" dirty="0" err="1" smtClean="0">
                          <a:ln>
                            <a:noFill/>
                          </a:ln>
                          <a:solidFill>
                            <a:schemeClr val="tx1"/>
                          </a:solidFill>
                          <a:effectLst/>
                          <a:latin typeface="Times New Roman" pitchFamily="18" charset="0"/>
                          <a:cs typeface="Times New Roman" pitchFamily="18" charset="0"/>
                        </a:rPr>
                        <a:t>Internet</a:t>
                      </a:r>
                      <a:r>
                        <a:rPr kumimoji="0" lang="ru-RU" sz="1600" b="1" i="0" u="none" strike="noStrike" cap="none" normalizeH="0" baseline="0" dirty="0" smtClean="0">
                          <a:ln>
                            <a:noFill/>
                          </a:ln>
                          <a:solidFill>
                            <a:schemeClr val="tx1"/>
                          </a:solidFill>
                          <a:effectLst/>
                          <a:latin typeface="Times New Roman" pitchFamily="18" charset="0"/>
                          <a:cs typeface="Times New Roman" pitchFamily="18" charset="0"/>
                        </a:rPr>
                        <a:t> или С</a:t>
                      </a:r>
                      <a:r>
                        <a:rPr kumimoji="0" lang="en-US" sz="1600" b="1" i="0" u="none" strike="noStrike" cap="none" normalizeH="0" baseline="0" dirty="0" smtClean="0">
                          <a:ln>
                            <a:noFill/>
                          </a:ln>
                          <a:solidFill>
                            <a:schemeClr val="tx1"/>
                          </a:solidFill>
                          <a:effectLst/>
                          <a:latin typeface="Times New Roman" pitchFamily="18" charset="0"/>
                          <a:cs typeface="Times New Roman" pitchFamily="18" charset="0"/>
                        </a:rPr>
                        <a:t>D</a:t>
                      </a:r>
                      <a:r>
                        <a:rPr kumimoji="0" lang="ru-RU" sz="1600" b="1" i="0" u="none" strike="noStrike" cap="none" normalizeH="0" baseline="0" dirty="0" smtClean="0">
                          <a:ln>
                            <a:noFill/>
                          </a:ln>
                          <a:solidFill>
                            <a:schemeClr val="tx1"/>
                          </a:solidFill>
                          <a:effectLst/>
                          <a:latin typeface="Times New Roman" pitchFamily="18" charset="0"/>
                          <a:cs typeface="Times New Roman" pitchFamily="18" charset="0"/>
                        </a:rPr>
                        <a:t> - практикум</a:t>
                      </a:r>
                      <a:endParaRPr kumimoji="0" lang="ru-RU" sz="2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274638"/>
            <a:ext cx="9144000" cy="1143000"/>
          </a:xfrm>
          <a:noFill/>
        </p:spPr>
        <p:txBody>
          <a:bodyPr/>
          <a:lstStyle/>
          <a:p>
            <a:pPr eaLnBrk="1" hangingPunct="1"/>
            <a:r>
              <a:rPr lang="ru-RU" sz="3200" b="1" i="1" smtClean="0"/>
              <a:t>Этап 6. Уточнить реализуемые в рамках заданной модели обучения педагогические технологии </a:t>
            </a:r>
          </a:p>
        </p:txBody>
      </p:sp>
      <p:sp>
        <p:nvSpPr>
          <p:cNvPr id="30723" name="Rectangle 3"/>
          <p:cNvSpPr>
            <a:spLocks noGrp="1" noChangeArrowheads="1"/>
          </p:cNvSpPr>
          <p:nvPr>
            <p:ph type="body" idx="1"/>
          </p:nvPr>
        </p:nvSpPr>
        <p:spPr>
          <a:xfrm>
            <a:off x="457200" y="1600200"/>
            <a:ext cx="8229600" cy="4852988"/>
          </a:xfrm>
        </p:spPr>
        <p:txBody>
          <a:bodyPr/>
          <a:lstStyle/>
          <a:p>
            <a:pPr eaLnBrk="1" hangingPunct="1">
              <a:lnSpc>
                <a:spcPct val="80000"/>
              </a:lnSpc>
            </a:pPr>
            <a:r>
              <a:rPr lang="ru-RU" sz="2100" b="1" smtClean="0"/>
              <a:t>Модель 1.</a:t>
            </a:r>
            <a:r>
              <a:rPr lang="ru-RU" sz="2100" b="1" i="1" smtClean="0"/>
              <a:t> Объяснительно-иллюстративное обучение.</a:t>
            </a:r>
            <a:r>
              <a:rPr lang="ru-RU" sz="2100" smtClean="0"/>
              <a:t> Основные функции преподавателя: предъявление информации, ее закрепление и контроль усвоения. Данная модель является   традиционной для отечественного образования.</a:t>
            </a:r>
          </a:p>
          <a:p>
            <a:pPr eaLnBrk="1" hangingPunct="1">
              <a:lnSpc>
                <a:spcPct val="80000"/>
              </a:lnSpc>
            </a:pPr>
            <a:r>
              <a:rPr lang="ru-RU" sz="2100" b="1" smtClean="0"/>
              <a:t>Модель 2.</a:t>
            </a:r>
            <a:r>
              <a:rPr lang="ru-RU" sz="2100" b="1" i="1" smtClean="0"/>
              <a:t> Программированное обучение.</a:t>
            </a:r>
            <a:r>
              <a:rPr lang="ru-RU" sz="2100" smtClean="0"/>
              <a:t>  Основные функции преподавателя: разработка и поддержка пакета учебных материалов, определяющих пошаговые действия слушателя по приобретению знаний и формированию умений, а также входной, пошаговый и итоговый контроль результатов обучения.</a:t>
            </a:r>
          </a:p>
          <a:p>
            <a:pPr eaLnBrk="1" hangingPunct="1">
              <a:lnSpc>
                <a:spcPct val="80000"/>
              </a:lnSpc>
            </a:pPr>
            <a:r>
              <a:rPr lang="ru-RU" sz="2100" b="1" smtClean="0"/>
              <a:t>Модель 3.</a:t>
            </a:r>
            <a:r>
              <a:rPr lang="ru-RU" sz="2100" b="1" i="1" smtClean="0"/>
              <a:t> Проблемное обучение</a:t>
            </a:r>
            <a:r>
              <a:rPr lang="ru-RU" sz="2100" i="1" smtClean="0"/>
              <a:t> -  </a:t>
            </a:r>
            <a:r>
              <a:rPr lang="ru-RU" sz="2100" smtClean="0"/>
              <a:t>обучение на основе системы проблемных заданий и ситуаций.</a:t>
            </a:r>
          </a:p>
          <a:p>
            <a:pPr eaLnBrk="1" hangingPunct="1">
              <a:lnSpc>
                <a:spcPct val="80000"/>
              </a:lnSpc>
            </a:pPr>
            <a:r>
              <a:rPr lang="ru-RU" sz="2100" b="1" smtClean="0"/>
              <a:t>Модель 4.</a:t>
            </a:r>
            <a:r>
              <a:rPr lang="ru-RU" sz="2100" b="1" i="1" smtClean="0"/>
              <a:t> Контекстное обучение</a:t>
            </a:r>
            <a:r>
              <a:rPr lang="ru-RU" sz="2100" i="1" smtClean="0"/>
              <a:t> - </a:t>
            </a:r>
            <a:r>
              <a:rPr lang="ru-RU" sz="2100" smtClean="0"/>
              <a:t>обучение, базирующее на анализе конкретных жизненных (в том числе, профессиональных) ситуаций и их преобразовании в соответствии с намеченной целью.</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0" y="765175"/>
            <a:ext cx="9144000" cy="1143000"/>
          </a:xfrm>
          <a:noFill/>
        </p:spPr>
        <p:txBody>
          <a:bodyPr/>
          <a:lstStyle/>
          <a:p>
            <a:pPr eaLnBrk="1" hangingPunct="1"/>
            <a:r>
              <a:rPr lang="ru-RU" sz="3600" b="1" i="1" smtClean="0"/>
              <a:t>Наиболее продуктивными в системе ДО являются следующие педагогические технологии:</a:t>
            </a:r>
            <a:br>
              <a:rPr lang="ru-RU" sz="3600" b="1" i="1" smtClean="0"/>
            </a:br>
            <a:endParaRPr lang="ru-RU" sz="3600" b="1" i="1" smtClean="0"/>
          </a:p>
        </p:txBody>
      </p:sp>
      <p:sp>
        <p:nvSpPr>
          <p:cNvPr id="31747" name="Rectangle 3"/>
          <p:cNvSpPr>
            <a:spLocks noGrp="1" noChangeArrowheads="1"/>
          </p:cNvSpPr>
          <p:nvPr>
            <p:ph type="body" idx="1"/>
          </p:nvPr>
        </p:nvSpPr>
        <p:spPr>
          <a:xfrm>
            <a:off x="468313" y="2133600"/>
            <a:ext cx="8675687" cy="4525963"/>
          </a:xfrm>
        </p:spPr>
        <p:txBody>
          <a:bodyPr/>
          <a:lstStyle/>
          <a:p>
            <a:pPr eaLnBrk="1" hangingPunct="1">
              <a:lnSpc>
                <a:spcPct val="90000"/>
              </a:lnSpc>
            </a:pPr>
            <a:r>
              <a:rPr lang="ru-RU" sz="2800" smtClean="0"/>
              <a:t>обучение в сотрудничестве (технологии социального взаимодействия);</a:t>
            </a:r>
          </a:p>
          <a:p>
            <a:pPr eaLnBrk="1" hangingPunct="1">
              <a:lnSpc>
                <a:spcPct val="90000"/>
              </a:lnSpc>
            </a:pPr>
            <a:r>
              <a:rPr lang="ru-RU" sz="2800" smtClean="0"/>
              <a:t>кооперативное обучение;</a:t>
            </a:r>
          </a:p>
          <a:p>
            <a:pPr eaLnBrk="1" hangingPunct="1">
              <a:lnSpc>
                <a:spcPct val="90000"/>
              </a:lnSpc>
            </a:pPr>
            <a:r>
              <a:rPr lang="ru-RU" sz="2800" smtClean="0"/>
              <a:t>проблемное обучение;</a:t>
            </a:r>
          </a:p>
          <a:p>
            <a:pPr eaLnBrk="1" hangingPunct="1">
              <a:lnSpc>
                <a:spcPct val="90000"/>
              </a:lnSpc>
            </a:pPr>
            <a:r>
              <a:rPr lang="ru-RU" sz="2800" smtClean="0"/>
              <a:t>модельное обучение;</a:t>
            </a:r>
          </a:p>
          <a:p>
            <a:pPr eaLnBrk="1" hangingPunct="1">
              <a:lnSpc>
                <a:spcPct val="90000"/>
              </a:lnSpc>
            </a:pPr>
            <a:r>
              <a:rPr lang="ru-RU" sz="2800" smtClean="0"/>
              <a:t>метод кейсов;</a:t>
            </a:r>
          </a:p>
          <a:p>
            <a:pPr eaLnBrk="1" hangingPunct="1">
              <a:lnSpc>
                <a:spcPct val="90000"/>
              </a:lnSpc>
            </a:pPr>
            <a:r>
              <a:rPr lang="ru-RU" sz="2800" smtClean="0"/>
              <a:t>метод проектов; </a:t>
            </a:r>
          </a:p>
          <a:p>
            <a:pPr eaLnBrk="1" hangingPunct="1">
              <a:lnSpc>
                <a:spcPct val="90000"/>
              </a:lnSpc>
            </a:pPr>
            <a:r>
              <a:rPr lang="ru-RU" sz="2800" smtClean="0"/>
              <a:t>метод портфолио;</a:t>
            </a:r>
          </a:p>
          <a:p>
            <a:pPr eaLnBrk="1" hangingPunct="1">
              <a:lnSpc>
                <a:spcPct val="90000"/>
              </a:lnSpc>
            </a:pPr>
            <a:r>
              <a:rPr lang="ru-RU" sz="2800" smtClean="0"/>
              <a:t>разноуровневое обучение</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p:spPr>
        <p:txBody>
          <a:bodyPr/>
          <a:lstStyle/>
          <a:p>
            <a:pPr eaLnBrk="1" hangingPunct="1"/>
            <a:r>
              <a:rPr lang="ru-RU" sz="3200" b="1" i="1" smtClean="0"/>
              <a:t>Этап 7. Разработать учебно-тематический план курса</a:t>
            </a:r>
          </a:p>
        </p:txBody>
      </p:sp>
      <p:pic>
        <p:nvPicPr>
          <p:cNvPr id="32771" name="Picture 4" descr="image012"/>
          <p:cNvPicPr>
            <a:picLocks noChangeAspect="1" noChangeArrowheads="1"/>
          </p:cNvPicPr>
          <p:nvPr/>
        </p:nvPicPr>
        <p:blipFill>
          <a:blip r:embed="rId2"/>
          <a:srcRect/>
          <a:stretch>
            <a:fillRect/>
          </a:stretch>
        </p:blipFill>
        <p:spPr bwMode="auto">
          <a:xfrm>
            <a:off x="179388" y="1700213"/>
            <a:ext cx="8713787" cy="4176712"/>
          </a:xfrm>
          <a:prstGeom prst="rect">
            <a:avLst/>
          </a:prstGeom>
          <a:noFill/>
          <a:ln w="9525">
            <a:noFill/>
            <a:miter lim="800000"/>
            <a:headEnd/>
            <a:tailEnd/>
          </a:ln>
        </p:spPr>
      </p:pic>
      <p:sp>
        <p:nvSpPr>
          <p:cNvPr id="32772" name="AutoShape 6">
            <a:hlinkClick r:id="rId3" action="ppaction://hlinksldjump" highlightClick="1"/>
          </p:cNvPr>
          <p:cNvSpPr>
            <a:spLocks noChangeArrowheads="1"/>
          </p:cNvSpPr>
          <p:nvPr/>
        </p:nvSpPr>
        <p:spPr bwMode="auto">
          <a:xfrm>
            <a:off x="8424863" y="6480175"/>
            <a:ext cx="611187" cy="333375"/>
          </a:xfrm>
          <a:prstGeom prst="actionButtonBeginning">
            <a:avLst/>
          </a:prstGeom>
          <a:solidFill>
            <a:schemeClr val="accent1"/>
          </a:solidFill>
          <a:ln w="9525">
            <a:noFill/>
            <a:miter lim="800000"/>
            <a:headEnd/>
            <a:tailEnd/>
          </a:ln>
        </p:spPr>
        <p:txBody>
          <a:bodyPr wrap="none" anchor="ctr"/>
          <a:lstStyle/>
          <a:p>
            <a:endParaRPr lang="ru-RU"/>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ChangeArrowheads="1"/>
          </p:cNvSpPr>
          <p:nvPr/>
        </p:nvSpPr>
        <p:spPr bwMode="auto">
          <a:xfrm>
            <a:off x="1258888" y="1050925"/>
            <a:ext cx="5614987" cy="719138"/>
          </a:xfrm>
          <a:prstGeom prst="roundRect">
            <a:avLst>
              <a:gd name="adj" fmla="val 16667"/>
            </a:avLst>
          </a:prstGeom>
          <a:solidFill>
            <a:srgbClr val="FFEFC1"/>
          </a:solidFill>
          <a:ln w="9525">
            <a:solidFill>
              <a:srgbClr val="663300"/>
            </a:solidFill>
            <a:round/>
            <a:headEnd/>
            <a:tailEnd/>
          </a:ln>
        </p:spPr>
        <p:txBody>
          <a:bodyPr wrap="none" anchor="ctr"/>
          <a:lstStyle/>
          <a:p>
            <a:pPr algn="ctr"/>
            <a:r>
              <a:rPr lang="ru-RU" sz="2400" b="1"/>
              <a:t>Мотивация</a:t>
            </a:r>
            <a:r>
              <a:rPr lang="ru-RU"/>
              <a:t> </a:t>
            </a:r>
          </a:p>
        </p:txBody>
      </p:sp>
      <p:sp>
        <p:nvSpPr>
          <p:cNvPr id="15363" name="Rectangle 11"/>
          <p:cNvSpPr>
            <a:spLocks noChangeArrowheads="1"/>
          </p:cNvSpPr>
          <p:nvPr/>
        </p:nvSpPr>
        <p:spPr bwMode="auto">
          <a:xfrm>
            <a:off x="900113" y="188913"/>
            <a:ext cx="6880225" cy="519112"/>
          </a:xfrm>
          <a:prstGeom prst="rect">
            <a:avLst/>
          </a:prstGeom>
          <a:noFill/>
          <a:ln w="9525">
            <a:noFill/>
            <a:miter lim="800000"/>
            <a:headEnd/>
            <a:tailEnd/>
          </a:ln>
        </p:spPr>
        <p:txBody>
          <a:bodyPr wrap="none" anchor="ctr">
            <a:spAutoFit/>
          </a:bodyPr>
          <a:lstStyle/>
          <a:p>
            <a:r>
              <a:rPr lang="ru-RU" sz="2800" b="1"/>
              <a:t>Требования для создания курсов ДО </a:t>
            </a:r>
          </a:p>
        </p:txBody>
      </p:sp>
      <p:sp>
        <p:nvSpPr>
          <p:cNvPr id="3084" name="AutoShape 12"/>
          <p:cNvSpPr>
            <a:spLocks noChangeArrowheads="1"/>
          </p:cNvSpPr>
          <p:nvPr/>
        </p:nvSpPr>
        <p:spPr bwMode="auto">
          <a:xfrm>
            <a:off x="1258888" y="1916113"/>
            <a:ext cx="5614987" cy="719137"/>
          </a:xfrm>
          <a:prstGeom prst="roundRect">
            <a:avLst>
              <a:gd name="adj" fmla="val 16667"/>
            </a:avLst>
          </a:prstGeom>
          <a:solidFill>
            <a:srgbClr val="FFEFC1"/>
          </a:solidFill>
          <a:ln w="9525">
            <a:solidFill>
              <a:srgbClr val="663300"/>
            </a:solidFill>
            <a:round/>
            <a:headEnd/>
            <a:tailEnd/>
          </a:ln>
        </p:spPr>
        <p:txBody>
          <a:bodyPr wrap="none" anchor="ctr"/>
          <a:lstStyle/>
          <a:p>
            <a:pPr algn="ctr"/>
            <a:r>
              <a:rPr lang="ru-RU" sz="2400" b="1">
                <a:solidFill>
                  <a:srgbClr val="000000"/>
                </a:solidFill>
                <a:latin typeface="Times New Roman" pitchFamily="18" charset="0"/>
                <a:ea typeface="DejaVu Sans" pitchFamily="34" charset="2"/>
                <a:cs typeface="Times New Roman" pitchFamily="18" charset="0"/>
              </a:rPr>
              <a:t>Постановка учебной цели</a:t>
            </a:r>
            <a:r>
              <a:rPr lang="ru-RU" sz="2400" b="1">
                <a:ea typeface="DejaVu Sans" pitchFamily="34" charset="2"/>
                <a:cs typeface="Times New Roman" pitchFamily="18" charset="0"/>
              </a:rPr>
              <a:t> </a:t>
            </a:r>
          </a:p>
        </p:txBody>
      </p:sp>
      <p:sp>
        <p:nvSpPr>
          <p:cNvPr id="3085" name="AutoShape 13"/>
          <p:cNvSpPr>
            <a:spLocks noChangeArrowheads="1"/>
          </p:cNvSpPr>
          <p:nvPr/>
        </p:nvSpPr>
        <p:spPr bwMode="auto">
          <a:xfrm>
            <a:off x="1258888" y="2851150"/>
            <a:ext cx="5614987" cy="719138"/>
          </a:xfrm>
          <a:prstGeom prst="roundRect">
            <a:avLst>
              <a:gd name="adj" fmla="val 16667"/>
            </a:avLst>
          </a:prstGeom>
          <a:solidFill>
            <a:srgbClr val="FFEFC1"/>
          </a:solidFill>
          <a:ln w="9525">
            <a:solidFill>
              <a:srgbClr val="663300"/>
            </a:solidFill>
            <a:round/>
            <a:headEnd/>
            <a:tailEnd/>
          </a:ln>
        </p:spPr>
        <p:txBody>
          <a:bodyPr wrap="none" anchor="ctr"/>
          <a:lstStyle/>
          <a:p>
            <a:pPr algn="ctr"/>
            <a:r>
              <a:rPr lang="ru-RU" sz="2400" b="1">
                <a:solidFill>
                  <a:srgbClr val="000000"/>
                </a:solidFill>
                <a:latin typeface="Times New Roman" pitchFamily="18" charset="0"/>
                <a:ea typeface="DejaVu Sans" pitchFamily="34" charset="2"/>
                <a:cs typeface="Times New Roman" pitchFamily="18" charset="0"/>
              </a:rPr>
              <a:t>Создание предпосылок </a:t>
            </a:r>
          </a:p>
          <a:p>
            <a:pPr algn="ctr"/>
            <a:r>
              <a:rPr lang="ru-RU" sz="2400" b="1">
                <a:solidFill>
                  <a:srgbClr val="000000"/>
                </a:solidFill>
                <a:latin typeface="Times New Roman" pitchFamily="18" charset="0"/>
                <a:ea typeface="DejaVu Sans" pitchFamily="34" charset="2"/>
                <a:cs typeface="Times New Roman" pitchFamily="18" charset="0"/>
              </a:rPr>
              <a:t>к восприятию учебного материала</a:t>
            </a:r>
            <a:r>
              <a:rPr lang="ru-RU" sz="2400" b="1">
                <a:ea typeface="DejaVu Sans" pitchFamily="34" charset="2"/>
                <a:cs typeface="Times New Roman" pitchFamily="18" charset="0"/>
              </a:rPr>
              <a:t> </a:t>
            </a:r>
          </a:p>
        </p:txBody>
      </p:sp>
      <p:sp>
        <p:nvSpPr>
          <p:cNvPr id="3086" name="AutoShape 14"/>
          <p:cNvSpPr>
            <a:spLocks noChangeArrowheads="1"/>
          </p:cNvSpPr>
          <p:nvPr/>
        </p:nvSpPr>
        <p:spPr bwMode="auto">
          <a:xfrm>
            <a:off x="1258888" y="3716338"/>
            <a:ext cx="5614987" cy="719137"/>
          </a:xfrm>
          <a:prstGeom prst="roundRect">
            <a:avLst>
              <a:gd name="adj" fmla="val 16667"/>
            </a:avLst>
          </a:prstGeom>
          <a:solidFill>
            <a:srgbClr val="FFEFC1"/>
          </a:solidFill>
          <a:ln w="9525">
            <a:solidFill>
              <a:srgbClr val="663300"/>
            </a:solidFill>
            <a:round/>
            <a:headEnd/>
            <a:tailEnd/>
          </a:ln>
        </p:spPr>
        <p:txBody>
          <a:bodyPr wrap="none" anchor="ctr"/>
          <a:lstStyle/>
          <a:p>
            <a:pPr algn="ctr"/>
            <a:r>
              <a:rPr lang="ru-RU" sz="2400" b="1">
                <a:solidFill>
                  <a:srgbClr val="000000"/>
                </a:solidFill>
                <a:latin typeface="Times New Roman" pitchFamily="18" charset="0"/>
                <a:ea typeface="DejaVu Sans" pitchFamily="34" charset="2"/>
                <a:cs typeface="Times New Roman" pitchFamily="18" charset="0"/>
              </a:rPr>
              <a:t>Подача учебного материала</a:t>
            </a:r>
            <a:r>
              <a:rPr lang="ru-RU" sz="2400" b="1">
                <a:ea typeface="DejaVu Sans" pitchFamily="34" charset="2"/>
                <a:cs typeface="Times New Roman" pitchFamily="18" charset="0"/>
              </a:rPr>
              <a:t> </a:t>
            </a:r>
          </a:p>
        </p:txBody>
      </p:sp>
      <p:sp>
        <p:nvSpPr>
          <p:cNvPr id="3087" name="AutoShape 15"/>
          <p:cNvSpPr>
            <a:spLocks noChangeArrowheads="1"/>
          </p:cNvSpPr>
          <p:nvPr/>
        </p:nvSpPr>
        <p:spPr bwMode="auto">
          <a:xfrm>
            <a:off x="1331913" y="4651375"/>
            <a:ext cx="5614987" cy="719138"/>
          </a:xfrm>
          <a:prstGeom prst="roundRect">
            <a:avLst>
              <a:gd name="adj" fmla="val 16667"/>
            </a:avLst>
          </a:prstGeom>
          <a:solidFill>
            <a:srgbClr val="FFEFC1"/>
          </a:solidFill>
          <a:ln w="9525">
            <a:solidFill>
              <a:srgbClr val="663300"/>
            </a:solidFill>
            <a:round/>
            <a:headEnd/>
            <a:tailEnd/>
          </a:ln>
        </p:spPr>
        <p:txBody>
          <a:bodyPr wrap="none" anchor="ctr"/>
          <a:lstStyle/>
          <a:p>
            <a:pPr algn="ctr"/>
            <a:r>
              <a:rPr lang="ru-RU" sz="2400" b="1">
                <a:solidFill>
                  <a:srgbClr val="000000"/>
                </a:solidFill>
                <a:latin typeface="Times New Roman" pitchFamily="18" charset="0"/>
                <a:ea typeface="DejaVu Sans" pitchFamily="34" charset="2"/>
                <a:cs typeface="Times New Roman" pitchFamily="18" charset="0"/>
              </a:rPr>
              <a:t>Обратная связь</a:t>
            </a:r>
            <a:r>
              <a:rPr lang="ru-RU" sz="2400" b="1">
                <a:ea typeface="DejaVu Sans" pitchFamily="34" charset="2"/>
                <a:cs typeface="Times New Roman" pitchFamily="18" charset="0"/>
              </a:rPr>
              <a:t> </a:t>
            </a:r>
          </a:p>
        </p:txBody>
      </p:sp>
      <p:sp>
        <p:nvSpPr>
          <p:cNvPr id="3088" name="AutoShape 16"/>
          <p:cNvSpPr>
            <a:spLocks noChangeArrowheads="1"/>
          </p:cNvSpPr>
          <p:nvPr/>
        </p:nvSpPr>
        <p:spPr bwMode="auto">
          <a:xfrm>
            <a:off x="1331913" y="5516563"/>
            <a:ext cx="5614987" cy="719137"/>
          </a:xfrm>
          <a:prstGeom prst="roundRect">
            <a:avLst>
              <a:gd name="adj" fmla="val 16667"/>
            </a:avLst>
          </a:prstGeom>
          <a:solidFill>
            <a:srgbClr val="FFEFC1"/>
          </a:solidFill>
          <a:ln w="9525">
            <a:solidFill>
              <a:srgbClr val="663300"/>
            </a:solidFill>
            <a:round/>
            <a:headEnd/>
            <a:tailEnd/>
          </a:ln>
        </p:spPr>
        <p:txBody>
          <a:bodyPr wrap="none" anchor="ctr"/>
          <a:lstStyle/>
          <a:p>
            <a:pPr algn="ctr"/>
            <a:r>
              <a:rPr lang="ru-RU" sz="2400" b="1">
                <a:solidFill>
                  <a:srgbClr val="000000"/>
                </a:solidFill>
                <a:latin typeface="Times New Roman" pitchFamily="18" charset="0"/>
                <a:ea typeface="DejaVu Sans" pitchFamily="34" charset="2"/>
                <a:cs typeface="Times New Roman" pitchFamily="18" charset="0"/>
              </a:rPr>
              <a:t>Оценка</a:t>
            </a:r>
            <a:r>
              <a:rPr lang="ru-RU" sz="2400" b="1">
                <a:ea typeface="DejaVu Sans" pitchFamily="34" charset="2"/>
                <a:cs typeface="Times New Roman" pitchFamily="18" charset="0"/>
              </a:rPr>
              <a:t>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84"/>
                                        </p:tgtEl>
                                        <p:attrNameLst>
                                          <p:attrName>style.visibility</p:attrName>
                                        </p:attrNameLst>
                                      </p:cBhvr>
                                      <p:to>
                                        <p:strVal val="visible"/>
                                      </p:to>
                                    </p:set>
                                    <p:animEffect transition="in" filter="fade">
                                      <p:cBhvr>
                                        <p:cTn id="12" dur="1000"/>
                                        <p:tgtEl>
                                          <p:spTgt spid="308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85"/>
                                        </p:tgtEl>
                                        <p:attrNameLst>
                                          <p:attrName>style.visibility</p:attrName>
                                        </p:attrNameLst>
                                      </p:cBhvr>
                                      <p:to>
                                        <p:strVal val="visible"/>
                                      </p:to>
                                    </p:set>
                                    <p:animEffect transition="in" filter="fade">
                                      <p:cBhvr>
                                        <p:cTn id="17" dur="1000"/>
                                        <p:tgtEl>
                                          <p:spTgt spid="308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86"/>
                                        </p:tgtEl>
                                        <p:attrNameLst>
                                          <p:attrName>style.visibility</p:attrName>
                                        </p:attrNameLst>
                                      </p:cBhvr>
                                      <p:to>
                                        <p:strVal val="visible"/>
                                      </p:to>
                                    </p:set>
                                    <p:animEffect transition="in" filter="fade">
                                      <p:cBhvr>
                                        <p:cTn id="22" dur="1000"/>
                                        <p:tgtEl>
                                          <p:spTgt spid="308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87"/>
                                        </p:tgtEl>
                                        <p:attrNameLst>
                                          <p:attrName>style.visibility</p:attrName>
                                        </p:attrNameLst>
                                      </p:cBhvr>
                                      <p:to>
                                        <p:strVal val="visible"/>
                                      </p:to>
                                    </p:set>
                                    <p:animEffect transition="in" filter="fade">
                                      <p:cBhvr>
                                        <p:cTn id="27" dur="1000"/>
                                        <p:tgtEl>
                                          <p:spTgt spid="308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88"/>
                                        </p:tgtEl>
                                        <p:attrNameLst>
                                          <p:attrName>style.visibility</p:attrName>
                                        </p:attrNameLst>
                                      </p:cBhvr>
                                      <p:to>
                                        <p:strVal val="visible"/>
                                      </p:to>
                                    </p:set>
                                    <p:animEffect transition="in" filter="fade">
                                      <p:cBhvr>
                                        <p:cTn id="32" dur="1000"/>
                                        <p:tgtEl>
                                          <p:spTgt spid="30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animBg="1"/>
      <p:bldP spid="3084" grpId="0" animBg="1"/>
      <p:bldP spid="3085" grpId="0" animBg="1"/>
      <p:bldP spid="3086" grpId="0" animBg="1"/>
      <p:bldP spid="3087" grpId="0" animBg="1"/>
      <p:bldP spid="308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p:spPr>
        <p:txBody>
          <a:bodyPr/>
          <a:lstStyle/>
          <a:p>
            <a:pPr eaLnBrk="1" hangingPunct="1"/>
            <a:r>
              <a:rPr lang="ru-RU" sz="3200" b="1" i="1" smtClean="0"/>
              <a:t>Этап 8. Разработать учебные материалы к курсу ДО</a:t>
            </a:r>
          </a:p>
        </p:txBody>
      </p:sp>
      <p:sp>
        <p:nvSpPr>
          <p:cNvPr id="33795" name="Rectangle 3"/>
          <p:cNvSpPr>
            <a:spLocks noGrp="1" noChangeArrowheads="1"/>
          </p:cNvSpPr>
          <p:nvPr>
            <p:ph type="body" idx="1"/>
          </p:nvPr>
        </p:nvSpPr>
        <p:spPr/>
        <p:txBody>
          <a:bodyPr/>
          <a:lstStyle/>
          <a:p>
            <a:pPr eaLnBrk="1" hangingPunct="1"/>
            <a:r>
              <a:rPr lang="ru-RU" sz="2800" smtClean="0"/>
              <a:t>мультимедийные материалы к занятиям</a:t>
            </a:r>
          </a:p>
          <a:p>
            <a:pPr eaLnBrk="1" hangingPunct="1"/>
            <a:r>
              <a:rPr lang="ru-RU" sz="2800" smtClean="0"/>
              <a:t>мультимедийные энциклопедии, словари</a:t>
            </a:r>
          </a:p>
          <a:p>
            <a:pPr eaLnBrk="1" hangingPunct="1"/>
            <a:r>
              <a:rPr lang="ru-RU" sz="2800" smtClean="0"/>
              <a:t>интерактивные репетиторы</a:t>
            </a:r>
          </a:p>
          <a:p>
            <a:pPr eaLnBrk="1" hangingPunct="1"/>
            <a:r>
              <a:rPr lang="ru-RU" sz="2800" smtClean="0"/>
              <a:t>развивающие и обучающие программы</a:t>
            </a:r>
          </a:p>
          <a:p>
            <a:pPr eaLnBrk="1" hangingPunct="1"/>
            <a:r>
              <a:rPr lang="ru-RU" sz="2800" smtClean="0"/>
              <a:t>собрание медиаобъектов</a:t>
            </a:r>
          </a:p>
          <a:p>
            <a:pPr eaLnBrk="1" hangingPunct="1"/>
            <a:r>
              <a:rPr lang="ru-RU" sz="2800" smtClean="0"/>
              <a:t>коллекции учебных проектов и итоговых мультимедийных презентаций, выполненных студентами. </a:t>
            </a:r>
          </a:p>
        </p:txBody>
      </p:sp>
      <p:sp>
        <p:nvSpPr>
          <p:cNvPr id="33796" name="AutoShape 5">
            <a:hlinkClick r:id="rId2" action="ppaction://hlinksldjump" highlightClick="1"/>
          </p:cNvPr>
          <p:cNvSpPr>
            <a:spLocks noChangeArrowheads="1"/>
          </p:cNvSpPr>
          <p:nvPr/>
        </p:nvSpPr>
        <p:spPr bwMode="auto">
          <a:xfrm>
            <a:off x="8424863" y="6480175"/>
            <a:ext cx="611187" cy="333375"/>
          </a:xfrm>
          <a:prstGeom prst="actionButtonBeginning">
            <a:avLst/>
          </a:prstGeom>
          <a:solidFill>
            <a:schemeClr val="accent1"/>
          </a:solidFill>
          <a:ln w="9525">
            <a:noFill/>
            <a:miter lim="800000"/>
            <a:headEnd/>
            <a:tailEnd/>
          </a:ln>
        </p:spPr>
        <p:txBody>
          <a:bodyPr wrap="none" anchor="ctr"/>
          <a:lstStyle/>
          <a:p>
            <a:endParaRPr lang="ru-RU"/>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p:spPr>
        <p:txBody>
          <a:bodyPr/>
          <a:lstStyle/>
          <a:p>
            <a:pPr eaLnBrk="1" hangingPunct="1"/>
            <a:r>
              <a:rPr lang="ru-RU" sz="3200" b="1" i="1" smtClean="0"/>
              <a:t>Этап 9. Размещение учебных материалов Интернет</a:t>
            </a:r>
          </a:p>
        </p:txBody>
      </p:sp>
      <p:sp>
        <p:nvSpPr>
          <p:cNvPr id="34819" name="Rectangle 3"/>
          <p:cNvSpPr>
            <a:spLocks noGrp="1" noChangeArrowheads="1"/>
          </p:cNvSpPr>
          <p:nvPr>
            <p:ph type="body" idx="1"/>
          </p:nvPr>
        </p:nvSpPr>
        <p:spPr>
          <a:xfrm>
            <a:off x="457200" y="1600200"/>
            <a:ext cx="8229600" cy="4997450"/>
          </a:xfrm>
        </p:spPr>
        <p:txBody>
          <a:bodyPr/>
          <a:lstStyle/>
          <a:p>
            <a:pPr eaLnBrk="1" hangingPunct="1">
              <a:lnSpc>
                <a:spcPct val="95000"/>
              </a:lnSpc>
              <a:buFontTx/>
              <a:buNone/>
            </a:pPr>
            <a:r>
              <a:rPr lang="ru-RU" sz="2100" b="1" i="1" smtClean="0"/>
              <a:t>Типовой ПМК включает такие необходимые элементы, как:</a:t>
            </a:r>
          </a:p>
          <a:p>
            <a:pPr eaLnBrk="1" hangingPunct="1">
              <a:lnSpc>
                <a:spcPct val="95000"/>
              </a:lnSpc>
            </a:pPr>
            <a:r>
              <a:rPr lang="ru-RU" sz="2100" smtClean="0"/>
              <a:t>учебное пособие для учащихся, созданное в виде традиционного учебника на печатной основе;</a:t>
            </a:r>
          </a:p>
          <a:p>
            <a:pPr eaLnBrk="1" hangingPunct="1">
              <a:lnSpc>
                <a:spcPct val="95000"/>
              </a:lnSpc>
            </a:pPr>
            <a:r>
              <a:rPr lang="ru-RU" sz="2100" smtClean="0"/>
              <a:t>компьютерная программа учебного назначения;</a:t>
            </a:r>
          </a:p>
          <a:p>
            <a:pPr eaLnBrk="1" hangingPunct="1">
              <a:lnSpc>
                <a:spcPct val="95000"/>
              </a:lnSpc>
            </a:pPr>
            <a:r>
              <a:rPr lang="ru-RU" sz="2100" smtClean="0"/>
              <a:t>руководство по инсталляции программы на компьютере пользователя и описание ее структуры, возможностей и пр.;</a:t>
            </a:r>
          </a:p>
          <a:p>
            <a:pPr eaLnBrk="1" hangingPunct="1">
              <a:lnSpc>
                <a:spcPct val="95000"/>
              </a:lnSpc>
            </a:pPr>
            <a:r>
              <a:rPr lang="ru-RU" sz="2100" smtClean="0"/>
              <a:t>методическое пособие для преподавателя с тематическим планом занятий и поурочным планированием, включающее рекомендации по проведению занятий;</a:t>
            </a:r>
          </a:p>
          <a:p>
            <a:pPr eaLnBrk="1" hangingPunct="1">
              <a:lnSpc>
                <a:spcPct val="95000"/>
              </a:lnSpc>
            </a:pPr>
            <a:r>
              <a:rPr lang="ru-RU" sz="2100" smtClean="0"/>
              <a:t>дополнительные материалы — слайды по теме для демонстрации в учебной аудитории, иллюстративные материалы, раздаточные материалы для учащихся, материалы для проверки знаний и т. д.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body" idx="1"/>
          </p:nvPr>
        </p:nvSpPr>
        <p:spPr>
          <a:xfrm>
            <a:off x="457200" y="549275"/>
            <a:ext cx="8435975" cy="5576888"/>
          </a:xfrm>
        </p:spPr>
        <p:txBody>
          <a:bodyPr/>
          <a:lstStyle/>
          <a:p>
            <a:pPr eaLnBrk="1" hangingPunct="1">
              <a:lnSpc>
                <a:spcPct val="90000"/>
              </a:lnSpc>
              <a:buFontTx/>
              <a:buNone/>
            </a:pPr>
            <a:r>
              <a:rPr lang="ru-RU" sz="2800" smtClean="0"/>
              <a:t>Для лучшего понимания последовательности создания простейшего варианта </a:t>
            </a:r>
            <a:r>
              <a:rPr lang="en-US" sz="2800" smtClean="0"/>
              <a:t>Web</a:t>
            </a:r>
            <a:r>
              <a:rPr lang="ru-RU" sz="2800" smtClean="0"/>
              <a:t>-курса в какой-либо оболочке рассмотрим перечень работ, которые необходимо выполнить автору-разработчику. Эти  работы осуществляются по двум основным направлениям:</a:t>
            </a:r>
          </a:p>
          <a:p>
            <a:pPr eaLnBrk="1" hangingPunct="1">
              <a:lnSpc>
                <a:spcPct val="90000"/>
              </a:lnSpc>
              <a:buFontTx/>
              <a:buNone/>
            </a:pPr>
            <a:r>
              <a:rPr lang="ru-RU" sz="2800" smtClean="0"/>
              <a:t>1) </a:t>
            </a:r>
            <a:r>
              <a:rPr lang="ru-RU" sz="2800" b="1" i="1" smtClean="0"/>
              <a:t>создание каркаса</a:t>
            </a:r>
            <a:r>
              <a:rPr lang="ru-RU" sz="2800" b="1" smtClean="0"/>
              <a:t> курса</a:t>
            </a:r>
            <a:r>
              <a:rPr lang="ru-RU" sz="2800" smtClean="0"/>
              <a:t> (другими словами, проектирование структуры курса в целом и структуры его отдельных модулей);</a:t>
            </a:r>
          </a:p>
          <a:p>
            <a:pPr eaLnBrk="1" hangingPunct="1">
              <a:lnSpc>
                <a:spcPct val="90000"/>
              </a:lnSpc>
              <a:buFontTx/>
              <a:buNone/>
            </a:pPr>
            <a:r>
              <a:rPr lang="ru-RU" sz="2800" smtClean="0"/>
              <a:t>2) </a:t>
            </a:r>
            <a:r>
              <a:rPr lang="ru-RU" sz="2800" b="1" i="1" smtClean="0"/>
              <a:t>наполнение каркаса</a:t>
            </a:r>
            <a:r>
              <a:rPr lang="ru-RU" sz="2800" smtClean="0"/>
              <a:t> </a:t>
            </a:r>
            <a:r>
              <a:rPr lang="ru-RU" sz="2800" b="1" smtClean="0"/>
              <a:t>содержанием</a:t>
            </a:r>
            <a:r>
              <a:rPr lang="ru-RU" sz="2800" smtClean="0"/>
              <a:t>.</a:t>
            </a:r>
          </a:p>
          <a:p>
            <a:pPr eaLnBrk="1" hangingPunct="1">
              <a:lnSpc>
                <a:spcPct val="90000"/>
              </a:lnSpc>
              <a:buFontTx/>
              <a:buNone/>
            </a:pPr>
            <a:r>
              <a:rPr lang="ru-RU" sz="2800" smtClean="0"/>
              <a:t>Данные действия, в свою очередь, также осуществляются в определенной последовательности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74638"/>
            <a:ext cx="8229600" cy="850900"/>
          </a:xfrm>
          <a:noFill/>
        </p:spPr>
        <p:txBody>
          <a:bodyPr/>
          <a:lstStyle/>
          <a:p>
            <a:pPr eaLnBrk="1" hangingPunct="1"/>
            <a:r>
              <a:rPr lang="ru-RU" sz="3600" b="1" i="1" smtClean="0"/>
              <a:t>Создание каркаса курса</a:t>
            </a:r>
          </a:p>
        </p:txBody>
      </p:sp>
      <p:sp>
        <p:nvSpPr>
          <p:cNvPr id="36867" name="Rectangle 3"/>
          <p:cNvSpPr>
            <a:spLocks noGrp="1" noChangeArrowheads="1"/>
          </p:cNvSpPr>
          <p:nvPr>
            <p:ph type="body" idx="1"/>
          </p:nvPr>
        </p:nvSpPr>
        <p:spPr/>
        <p:txBody>
          <a:bodyPr/>
          <a:lstStyle/>
          <a:p>
            <a:pPr eaLnBrk="1" hangingPunct="1">
              <a:lnSpc>
                <a:spcPct val="80000"/>
              </a:lnSpc>
              <a:buFontTx/>
              <a:buNone/>
            </a:pPr>
            <a:r>
              <a:rPr lang="ru-RU" sz="2800" smtClean="0"/>
              <a:t>Имея права администратора при работе в оболочке ДО, каждый разработчик курсов видит на панели инструментов специальную кнопку (в пользовательском интерфейсе она отсутствует) </a:t>
            </a:r>
            <a:r>
              <a:rPr lang="ru-RU" sz="2800" b="1" smtClean="0"/>
              <a:t>Редактирование</a:t>
            </a:r>
            <a:r>
              <a:rPr lang="ru-RU" sz="2800" smtClean="0"/>
              <a:t>. Входя во </a:t>
            </a:r>
            <a:r>
              <a:rPr lang="ru-RU" sz="2800" b="1" smtClean="0"/>
              <a:t>Вводный раздел</a:t>
            </a:r>
            <a:r>
              <a:rPr lang="ru-RU" sz="2800" smtClean="0"/>
              <a:t> или в раздел </a:t>
            </a:r>
            <a:r>
              <a:rPr lang="ru-RU" sz="2800" b="1" smtClean="0"/>
              <a:t>Учебные материалы</a:t>
            </a:r>
            <a:r>
              <a:rPr lang="ru-RU" sz="2800" smtClean="0"/>
              <a:t>, разработчик щелкает эту кнопку и переходит в режим создания/редактирования материалов курса. На экране появляется набор инструментов, которые можно использовать для первичного создания структуры курса.</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type="body" idx="1"/>
          </p:nvPr>
        </p:nvSpPr>
        <p:spPr>
          <a:xfrm>
            <a:off x="457200" y="404813"/>
            <a:ext cx="8229600" cy="6119812"/>
          </a:xfrm>
        </p:spPr>
        <p:txBody>
          <a:bodyPr/>
          <a:lstStyle/>
          <a:p>
            <a:pPr eaLnBrk="1" hangingPunct="1">
              <a:lnSpc>
                <a:spcPct val="90000"/>
              </a:lnSpc>
              <a:buFontTx/>
              <a:buNone/>
            </a:pPr>
            <a:r>
              <a:rPr lang="ru-RU" sz="2400" smtClean="0"/>
              <a:t>Работу следует начать с создания и наполнение вводного раздела курса. В вводном разделе оболочки ДО следует разместить информацию, касающуюся:</a:t>
            </a:r>
          </a:p>
          <a:p>
            <a:pPr eaLnBrk="1" hangingPunct="1">
              <a:lnSpc>
                <a:spcPct val="90000"/>
              </a:lnSpc>
            </a:pPr>
            <a:r>
              <a:rPr lang="ru-RU" sz="2400" i="1" smtClean="0"/>
              <a:t>курса в целом (цели, задачи, аннотация),</a:t>
            </a:r>
          </a:p>
          <a:p>
            <a:pPr eaLnBrk="1" hangingPunct="1">
              <a:lnSpc>
                <a:spcPct val="90000"/>
              </a:lnSpc>
            </a:pPr>
            <a:r>
              <a:rPr lang="ru-RU" sz="2400" i="1" smtClean="0"/>
              <a:t>автора курсов,</a:t>
            </a:r>
          </a:p>
          <a:p>
            <a:pPr eaLnBrk="1" hangingPunct="1">
              <a:lnSpc>
                <a:spcPct val="90000"/>
              </a:lnSpc>
            </a:pPr>
            <a:r>
              <a:rPr lang="ru-RU" sz="2400" i="1" smtClean="0"/>
              <a:t>требований к уровню подготовленности слушателей (знания и умения слушателей, уровень технической оснащенности),</a:t>
            </a:r>
          </a:p>
          <a:p>
            <a:pPr eaLnBrk="1" hangingPunct="1">
              <a:lnSpc>
                <a:spcPct val="90000"/>
              </a:lnSpc>
            </a:pPr>
            <a:r>
              <a:rPr lang="ru-RU" sz="2400" i="1" smtClean="0"/>
              <a:t>учебно-тематический план курса,</a:t>
            </a:r>
          </a:p>
          <a:p>
            <a:pPr eaLnBrk="1" hangingPunct="1">
              <a:lnSpc>
                <a:spcPct val="90000"/>
              </a:lnSpc>
            </a:pPr>
            <a:r>
              <a:rPr lang="ru-RU" sz="2400" i="1" smtClean="0"/>
              <a:t>организационно-методические особенности курса и пр.</a:t>
            </a:r>
          </a:p>
          <a:p>
            <a:pPr eaLnBrk="1" hangingPunct="1">
              <a:lnSpc>
                <a:spcPct val="90000"/>
              </a:lnSpc>
              <a:buFontTx/>
              <a:buNone/>
            </a:pPr>
            <a:r>
              <a:rPr lang="ru-RU" sz="2400" smtClean="0"/>
              <a:t>После создания вводного раздела формируется система модулей курса и внутренняя структура модулей (</a:t>
            </a:r>
            <a:r>
              <a:rPr lang="ru-RU" sz="2400" i="1" smtClean="0"/>
              <a:t>теоретический материал, упражнения, лабораторные работы, семинары</a:t>
            </a:r>
            <a:r>
              <a:rPr lang="ru-RU" sz="2400" smtClean="0"/>
              <a:t> и пр.).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type="body" idx="1"/>
          </p:nvPr>
        </p:nvSpPr>
        <p:spPr>
          <a:xfrm>
            <a:off x="250825" y="981075"/>
            <a:ext cx="8713788" cy="5145088"/>
          </a:xfrm>
        </p:spPr>
        <p:txBody>
          <a:bodyPr/>
          <a:lstStyle/>
          <a:p>
            <a:pPr eaLnBrk="1" hangingPunct="1">
              <a:buFontTx/>
              <a:buNone/>
            </a:pPr>
            <a:r>
              <a:rPr lang="ru-RU" smtClean="0"/>
              <a:t>Структурная организация модулей в курсе и учебного материала в модуле может быть различной. </a:t>
            </a:r>
          </a:p>
          <a:p>
            <a:pPr eaLnBrk="1" hangingPunct="1">
              <a:buFontTx/>
              <a:buNone/>
            </a:pPr>
            <a:r>
              <a:rPr lang="ru-RU" smtClean="0"/>
              <a:t>Существует несколько вариантов организации структуры </a:t>
            </a:r>
            <a:r>
              <a:rPr lang="en-US" smtClean="0"/>
              <a:t>Web</a:t>
            </a:r>
            <a:r>
              <a:rPr lang="ru-RU" smtClean="0"/>
              <a:t>-учебников: </a:t>
            </a:r>
            <a:r>
              <a:rPr lang="ru-RU" b="1" i="1" smtClean="0"/>
              <a:t>линейная, разветвленная, свободная и сложная</a:t>
            </a:r>
            <a:r>
              <a:rPr lang="ru-RU" i="1" smtClean="0"/>
              <a:t>.</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3"/>
          <p:cNvSpPr>
            <a:spLocks noGrp="1" noChangeArrowheads="1"/>
          </p:cNvSpPr>
          <p:nvPr>
            <p:ph type="body" idx="1"/>
          </p:nvPr>
        </p:nvSpPr>
        <p:spPr>
          <a:xfrm>
            <a:off x="71438" y="765175"/>
            <a:ext cx="8893175" cy="5360988"/>
          </a:xfrm>
        </p:spPr>
        <p:txBody>
          <a:bodyPr/>
          <a:lstStyle/>
          <a:p>
            <a:pPr eaLnBrk="1" hangingPunct="1">
              <a:buFontTx/>
              <a:buNone/>
            </a:pPr>
            <a:r>
              <a:rPr lang="ru-RU" smtClean="0"/>
              <a:t>Самой простой является  </a:t>
            </a:r>
            <a:r>
              <a:rPr lang="ru-RU" sz="3300" b="1" smtClean="0"/>
              <a:t>линейная модель</a:t>
            </a:r>
            <a:r>
              <a:rPr lang="ru-RU" smtClean="0"/>
              <a:t>, напоминающая обычную книгу, которую листает читатель. </a:t>
            </a:r>
          </a:p>
          <a:p>
            <a:pPr eaLnBrk="1" hangingPunct="1">
              <a:buFontTx/>
              <a:buNone/>
            </a:pPr>
            <a:r>
              <a:rPr lang="ru-RU" smtClean="0"/>
              <a:t>Гипертекстовые ссылки в подобной модели позволяют осуществлять быстрый переход с одной страницы на любую другую, однако первичное знакомство с подобным </a:t>
            </a:r>
            <a:r>
              <a:rPr lang="en-US" smtClean="0"/>
              <a:t>Web</a:t>
            </a:r>
            <a:r>
              <a:rPr lang="ru-RU" smtClean="0"/>
              <a:t>-учебником удобнее проводить именно последовательно, изучая один модуль за другим.</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457200" y="333375"/>
            <a:ext cx="8229600" cy="6264275"/>
          </a:xfrm>
        </p:spPr>
        <p:txBody>
          <a:bodyPr/>
          <a:lstStyle/>
          <a:p>
            <a:pPr eaLnBrk="1" hangingPunct="1">
              <a:lnSpc>
                <a:spcPct val="90000"/>
              </a:lnSpc>
              <a:buFontTx/>
              <a:buNone/>
            </a:pPr>
            <a:r>
              <a:rPr lang="ru-RU" sz="4100" b="1" smtClean="0"/>
              <a:t>Разветвленная модель</a:t>
            </a:r>
            <a:r>
              <a:rPr lang="ru-RU" sz="2900" smtClean="0"/>
              <a:t> позволяет показать иерархию информации, объединяя ее в группы. Эта структура подобна организации информации на жестком диске компьютера, что облегчает разработку курса по данной модели. Именно эта структура чаще всего используется разработчиками дистанционных курсов в ВСО, поскольку она дает возможность формировать учебные модули и обеспечивать вариативное дифференцированное обучение, а построение — систему перекрестных ссылок между модулями.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body" idx="1"/>
          </p:nvPr>
        </p:nvSpPr>
        <p:spPr>
          <a:xfrm>
            <a:off x="179388" y="404813"/>
            <a:ext cx="8785225" cy="6119812"/>
          </a:xfrm>
        </p:spPr>
        <p:txBody>
          <a:bodyPr/>
          <a:lstStyle/>
          <a:p>
            <a:pPr eaLnBrk="1" hangingPunct="1">
              <a:lnSpc>
                <a:spcPct val="80000"/>
              </a:lnSpc>
              <a:buFontTx/>
              <a:buNone/>
            </a:pPr>
            <a:r>
              <a:rPr lang="ru-RU" sz="2900" b="1" smtClean="0"/>
              <a:t>Общие правила разработки такой структуры включают следующее:</a:t>
            </a:r>
          </a:p>
          <a:p>
            <a:pPr eaLnBrk="1" hangingPunct="1">
              <a:lnSpc>
                <a:spcPct val="80000"/>
              </a:lnSpc>
            </a:pPr>
            <a:r>
              <a:rPr lang="ru-RU" sz="2900" smtClean="0"/>
              <a:t>структура не должна быть ни слишком длинной, ни слишком глубокой (советуют использовать максимум четыре уровня представления информации);</a:t>
            </a:r>
          </a:p>
          <a:p>
            <a:pPr eaLnBrk="1" hangingPunct="1">
              <a:lnSpc>
                <a:spcPct val="80000"/>
              </a:lnSpc>
            </a:pPr>
            <a:r>
              <a:rPr lang="ru-RU" sz="2900" smtClean="0"/>
              <a:t>для каждого уровня информация группируется в блоки по 3—7 единиц учебной информации (текстовые фрагменты);</a:t>
            </a:r>
          </a:p>
          <a:p>
            <a:pPr eaLnBrk="1" hangingPunct="1">
              <a:lnSpc>
                <a:spcPct val="80000"/>
              </a:lnSpc>
            </a:pPr>
            <a:r>
              <a:rPr lang="ru-RU" sz="2900" smtClean="0"/>
              <a:t>чем сложнее структура курса, тем больше внимания нужно уделить написанию «помощи» по структуре и содержанию курса;</a:t>
            </a:r>
          </a:p>
          <a:p>
            <a:pPr eaLnBrk="1" hangingPunct="1">
              <a:lnSpc>
                <a:spcPct val="80000"/>
              </a:lnSpc>
            </a:pPr>
            <a:r>
              <a:rPr lang="ru-RU" sz="2900" smtClean="0"/>
              <a:t>в курс должна включаться поисковая система, обеспечивающая быстрый переход к нужной информации по ключевым словам.</a:t>
            </a:r>
          </a:p>
          <a:p>
            <a:pPr eaLnBrk="1" hangingPunct="1">
              <a:lnSpc>
                <a:spcPct val="80000"/>
              </a:lnSpc>
            </a:pPr>
            <a:endParaRPr lang="ru-RU" sz="2800" smtClean="0"/>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body" idx="1"/>
          </p:nvPr>
        </p:nvSpPr>
        <p:spPr/>
        <p:txBody>
          <a:bodyPr/>
          <a:lstStyle/>
          <a:p>
            <a:pPr eaLnBrk="1" hangingPunct="1">
              <a:buFontTx/>
              <a:buNone/>
            </a:pPr>
            <a:r>
              <a:rPr lang="ru-RU" sz="3300" b="1" smtClean="0"/>
              <a:t>Свободная модель</a:t>
            </a:r>
            <a:r>
              <a:rPr lang="ru-RU" smtClean="0"/>
              <a:t> структуры не рекомендуются для </a:t>
            </a:r>
            <a:r>
              <a:rPr lang="en-US" smtClean="0"/>
              <a:t>Web</a:t>
            </a:r>
            <a:r>
              <a:rPr lang="ru-RU" smtClean="0"/>
              <a:t>- учебников из-за хаотичности ссылок и нелинейности представленных учебных материалов (что сильно путает учащихся).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p:spPr>
        <p:txBody>
          <a:bodyPr/>
          <a:lstStyle/>
          <a:p>
            <a:pPr eaLnBrk="1" hangingPunct="1"/>
            <a:r>
              <a:rPr lang="ru-RU" sz="3600" b="1" i="1" smtClean="0"/>
              <a:t>Проектирование курса/занятия включает:</a:t>
            </a:r>
          </a:p>
        </p:txBody>
      </p:sp>
      <p:sp>
        <p:nvSpPr>
          <p:cNvPr id="16387" name="Rectangle 3"/>
          <p:cNvSpPr>
            <a:spLocks noGrp="1" noChangeArrowheads="1"/>
          </p:cNvSpPr>
          <p:nvPr>
            <p:ph type="body" idx="1"/>
          </p:nvPr>
        </p:nvSpPr>
        <p:spPr/>
        <p:txBody>
          <a:bodyPr/>
          <a:lstStyle/>
          <a:p>
            <a:pPr eaLnBrk="1" hangingPunct="1">
              <a:lnSpc>
                <a:spcPct val="80000"/>
              </a:lnSpc>
            </a:pPr>
            <a:r>
              <a:rPr lang="ru-RU" sz="2800" smtClean="0"/>
              <a:t>анализ целевой аудитории</a:t>
            </a:r>
          </a:p>
          <a:p>
            <a:pPr eaLnBrk="1" hangingPunct="1">
              <a:lnSpc>
                <a:spcPct val="80000"/>
              </a:lnSpc>
            </a:pPr>
            <a:r>
              <a:rPr lang="ru-RU" sz="2800" smtClean="0"/>
              <a:t>изучение мотивации и стимулирование учебной деятельности слушателей формулировку целей обучения</a:t>
            </a:r>
          </a:p>
          <a:p>
            <a:pPr eaLnBrk="1" hangingPunct="1">
              <a:lnSpc>
                <a:spcPct val="80000"/>
              </a:lnSpc>
            </a:pPr>
            <a:r>
              <a:rPr lang="ru-RU" sz="2800" smtClean="0"/>
              <a:t>отбор и разработку содержания</a:t>
            </a:r>
          </a:p>
          <a:p>
            <a:pPr eaLnBrk="1" hangingPunct="1">
              <a:lnSpc>
                <a:spcPct val="80000"/>
              </a:lnSpc>
            </a:pPr>
            <a:r>
              <a:rPr lang="ru-RU" sz="2800" smtClean="0"/>
              <a:t>планирование деятельности обучающихся</a:t>
            </a:r>
          </a:p>
          <a:p>
            <a:pPr eaLnBrk="1" hangingPunct="1">
              <a:lnSpc>
                <a:spcPct val="80000"/>
              </a:lnSpc>
            </a:pPr>
            <a:r>
              <a:rPr lang="ru-RU" sz="2800" smtClean="0"/>
              <a:t>планирование деятельности тьютора </a:t>
            </a:r>
          </a:p>
          <a:p>
            <a:pPr eaLnBrk="1" hangingPunct="1">
              <a:lnSpc>
                <a:spcPct val="80000"/>
              </a:lnSpc>
            </a:pPr>
            <a:r>
              <a:rPr lang="ru-RU" sz="2800" smtClean="0"/>
              <a:t>организацию рефлексии деятельности  слушателей </a:t>
            </a:r>
          </a:p>
          <a:p>
            <a:pPr eaLnBrk="1" hangingPunct="1">
              <a:lnSpc>
                <a:spcPct val="80000"/>
              </a:lnSpc>
            </a:pPr>
            <a:r>
              <a:rPr lang="ru-RU" sz="2800" smtClean="0"/>
              <a:t>разработку  способов обратной связи с обучающимися.</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3"/>
          <p:cNvSpPr>
            <a:spLocks noGrp="1" noChangeArrowheads="1"/>
          </p:cNvSpPr>
          <p:nvPr>
            <p:ph type="body" idx="1"/>
          </p:nvPr>
        </p:nvSpPr>
        <p:spPr>
          <a:xfrm>
            <a:off x="457200" y="620713"/>
            <a:ext cx="8229600" cy="5505450"/>
          </a:xfrm>
        </p:spPr>
        <p:txBody>
          <a:bodyPr/>
          <a:lstStyle/>
          <a:p>
            <a:pPr eaLnBrk="1" hangingPunct="1">
              <a:buFontTx/>
              <a:buNone/>
            </a:pPr>
            <a:r>
              <a:rPr lang="ru-RU" sz="3300" b="1" smtClean="0"/>
              <a:t>Сложная модель</a:t>
            </a:r>
            <a:r>
              <a:rPr lang="ru-RU" smtClean="0"/>
              <a:t> основана на математических графах и позволяет точно определить связи между разными модулями курса, поэтому используется в случае необходимости предоставления разных траекторий изучения курса, но сама разработка такой модели требует усилий целого авторского коллектива и не под силу одному разработчику педдизайнеру.</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p:spPr>
        <p:txBody>
          <a:bodyPr/>
          <a:lstStyle/>
          <a:p>
            <a:pPr eaLnBrk="1" hangingPunct="1"/>
            <a:r>
              <a:rPr lang="ru-RU" sz="3600" b="1" i="1" smtClean="0"/>
              <a:t>Наполнение раздела </a:t>
            </a:r>
            <a:br>
              <a:rPr lang="ru-RU" sz="3600" b="1" i="1" smtClean="0"/>
            </a:br>
            <a:r>
              <a:rPr lang="ru-RU" sz="3600" b="1" i="1" smtClean="0"/>
              <a:t>«Учебные материалы»</a:t>
            </a:r>
          </a:p>
        </p:txBody>
      </p:sp>
      <p:sp>
        <p:nvSpPr>
          <p:cNvPr id="45059" name="Rectangle 3"/>
          <p:cNvSpPr>
            <a:spLocks noGrp="1" noChangeArrowheads="1"/>
          </p:cNvSpPr>
          <p:nvPr>
            <p:ph type="body" idx="1"/>
          </p:nvPr>
        </p:nvSpPr>
        <p:spPr>
          <a:xfrm>
            <a:off x="0" y="1600200"/>
            <a:ext cx="9144000" cy="5500688"/>
          </a:xfrm>
        </p:spPr>
        <p:txBody>
          <a:bodyPr/>
          <a:lstStyle/>
          <a:p>
            <a:pPr eaLnBrk="1" hangingPunct="1">
              <a:lnSpc>
                <a:spcPct val="80000"/>
              </a:lnSpc>
              <a:buFontTx/>
              <a:buNone/>
            </a:pPr>
            <a:r>
              <a:rPr lang="ru-RU" sz="2400" smtClean="0"/>
              <a:t>Теперь необходимо наполнить каждый из модулей линейной последовательностью их текстовых или иных материалов (составных элементов модуля). Для этого используются более сложные инструменты, но все же вполне доступные для любого разработчика, даже не имеющего ранее опыта создания таких курсов:</a:t>
            </a:r>
          </a:p>
          <a:p>
            <a:pPr eaLnBrk="1" hangingPunct="1">
              <a:lnSpc>
                <a:spcPct val="80000"/>
              </a:lnSpc>
            </a:pPr>
            <a:r>
              <a:rPr lang="ru-RU" sz="2400" i="1" smtClean="0"/>
              <a:t>инструмент оперативного редактирования текста без форматирования (для исправления ошибок, внесения дополнений и пр.);</a:t>
            </a:r>
          </a:p>
          <a:p>
            <a:pPr eaLnBrk="1" hangingPunct="1">
              <a:lnSpc>
                <a:spcPct val="80000"/>
              </a:lnSpc>
            </a:pPr>
            <a:r>
              <a:rPr lang="ru-RU" sz="2400" i="1" smtClean="0"/>
              <a:t>инструмент для детального редактирования и форматирования (при его использовании страница текста загружается в текстовый редактор MS Word);</a:t>
            </a:r>
          </a:p>
          <a:p>
            <a:pPr eaLnBrk="1" hangingPunct="1">
              <a:lnSpc>
                <a:spcPct val="80000"/>
              </a:lnSpc>
            </a:pPr>
            <a:r>
              <a:rPr lang="ru-RU" sz="2400" i="1" smtClean="0"/>
              <a:t>инструменты для связывания того или иного текста с другими элементами учебного модуля — тестами, опросами, библиотекой курса и пр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idx="1"/>
          </p:nvPr>
        </p:nvSpPr>
        <p:spPr>
          <a:xfrm>
            <a:off x="0" y="260350"/>
            <a:ext cx="8786813" cy="6597650"/>
          </a:xfrm>
        </p:spPr>
        <p:txBody>
          <a:bodyPr/>
          <a:lstStyle/>
          <a:p>
            <a:pPr eaLnBrk="1" hangingPunct="1">
              <a:lnSpc>
                <a:spcPct val="80000"/>
              </a:lnSpc>
              <a:buFontTx/>
              <a:buNone/>
            </a:pPr>
            <a:r>
              <a:rPr lang="ru-RU" sz="2000" b="1" smtClean="0"/>
              <a:t>.Существует несколько простых правил, на которые следует ориентироваться при подготовке учебных материалов для </a:t>
            </a:r>
            <a:r>
              <a:rPr lang="en-US" sz="2000" b="1" smtClean="0"/>
              <a:t>Web</a:t>
            </a:r>
            <a:r>
              <a:rPr lang="ru-RU" sz="2000" b="1" smtClean="0"/>
              <a:t>-учебника:</a:t>
            </a:r>
          </a:p>
          <a:p>
            <a:pPr eaLnBrk="1" hangingPunct="1">
              <a:lnSpc>
                <a:spcPct val="80000"/>
              </a:lnSpc>
            </a:pPr>
            <a:r>
              <a:rPr lang="ru-RU" sz="2000" smtClean="0"/>
              <a:t>Тексты должны быть лаконичны, не перенасыщены сложными терминами и сокращениями. Желательно, чтобы каждый завершенный фрагмент текста, размещаемый в </a:t>
            </a:r>
            <a:r>
              <a:rPr lang="en-US" sz="2000" smtClean="0"/>
              <a:t>Web</a:t>
            </a:r>
            <a:r>
              <a:rPr lang="ru-RU" sz="2000" smtClean="0"/>
              <a:t>- учебнике, не превышал трех-четырех стандартных страниц текстового редактора MS Word.</a:t>
            </a:r>
          </a:p>
          <a:p>
            <a:pPr eaLnBrk="1" hangingPunct="1">
              <a:lnSpc>
                <a:spcPct val="80000"/>
              </a:lnSpc>
            </a:pPr>
            <a:r>
              <a:rPr lang="ru-RU" sz="2000" smtClean="0"/>
              <a:t>Дробите текст на небольшие параграфы (они не должны превышать 2—3 экранов при прокрутке). Эта операция позволит увидеть иерархию знаний и спланировать порядок их предъявления. Если учебный материал занимает очень большой объем, а разбить его на отдельные фрагменты не получается, то его нужно размещать для скачивания в виде заархивированного файла или помещать в библиотеку курса.</a:t>
            </a:r>
          </a:p>
          <a:p>
            <a:pPr eaLnBrk="1" hangingPunct="1">
              <a:lnSpc>
                <a:spcPct val="80000"/>
              </a:lnSpc>
            </a:pPr>
            <a:r>
              <a:rPr lang="ru-RU" sz="2000" smtClean="0"/>
              <a:t>В начале каждого текстового фрагмента должна быть помещена аннотация того, что включает данный фрагмент. В учебных материалах не должно быть очень много ссылок, таккак студент может потерять ориентировку в тексте.</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body" idx="1"/>
          </p:nvPr>
        </p:nvSpPr>
        <p:spPr>
          <a:xfrm>
            <a:off x="0" y="188913"/>
            <a:ext cx="8964613" cy="6192837"/>
          </a:xfrm>
        </p:spPr>
        <p:txBody>
          <a:bodyPr/>
          <a:lstStyle/>
          <a:p>
            <a:pPr eaLnBrk="1" hangingPunct="1">
              <a:lnSpc>
                <a:spcPct val="80000"/>
              </a:lnSpc>
            </a:pPr>
            <a:r>
              <a:rPr lang="ru-RU" sz="2000" smtClean="0"/>
              <a:t>Давайте возможность распечатки учебных материалов (желательно в одном файле, чтобы пользователям не приходилось распечатывать каждый раздел отдельно).</a:t>
            </a:r>
          </a:p>
          <a:p>
            <a:pPr eaLnBrk="1" hangingPunct="1">
              <a:lnSpc>
                <a:spcPct val="80000"/>
              </a:lnSpc>
            </a:pPr>
            <a:r>
              <a:rPr lang="ru-RU" sz="2000" smtClean="0"/>
              <a:t>Желательно использовать наглядность — таблицы, схемы, графики, которые послужат иллюстрациями к излагаемым вопросам или схематично, но понятно представят новую информацию, за счет чего удастся сократить объем учебного текста.</a:t>
            </a:r>
          </a:p>
          <a:p>
            <a:pPr eaLnBrk="1" hangingPunct="1">
              <a:lnSpc>
                <a:spcPct val="80000"/>
              </a:lnSpc>
            </a:pPr>
            <a:r>
              <a:rPr lang="ru-RU" sz="2000" smtClean="0"/>
              <a:t>В отношении оформления самого текста (его верстки) соблюдаются более-менее стандартные требования для всех академических текстов, публикуемых в Интернет. Главное требование — текст должен легко читаться, т. е. следует тщательно продумать выбор шрифтов (цвета и размера), соблюсти расстояния между элементами текста, использовать единый стиль оформления, выбрать приятную для глаз цветовую гамму, позволяющую работать с текстом длительное время. </a:t>
            </a:r>
          </a:p>
          <a:p>
            <a:pPr eaLnBrk="1" hangingPunct="1">
              <a:lnSpc>
                <a:spcPct val="80000"/>
              </a:lnSpc>
            </a:pPr>
            <a:r>
              <a:rPr lang="ru-RU" sz="2000" smtClean="0"/>
              <a:t>Очень важным моментом при верстке материалов курса является проверка орфографии. К сожалению, многие учебные материалы, размещаемые на сайтах, содержат большое количество стилистических и орфографических ошибок.</a:t>
            </a:r>
          </a:p>
          <a:p>
            <a:pPr eaLnBrk="1" hangingPunct="1">
              <a:lnSpc>
                <a:spcPct val="80000"/>
              </a:lnSpc>
            </a:pPr>
            <a:endParaRPr lang="ru-RU" sz="2000" smtClean="0"/>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noFill/>
        </p:spPr>
        <p:txBody>
          <a:bodyPr/>
          <a:lstStyle/>
          <a:p>
            <a:pPr eaLnBrk="1" hangingPunct="1"/>
            <a:r>
              <a:rPr lang="ru-RU" sz="3600" b="1" i="1" smtClean="0"/>
              <a:t>Создание коммуникативной среды</a:t>
            </a:r>
          </a:p>
        </p:txBody>
      </p:sp>
      <p:sp>
        <p:nvSpPr>
          <p:cNvPr id="48131" name="Rectangle 3"/>
          <p:cNvSpPr>
            <a:spLocks noGrp="1" noChangeArrowheads="1"/>
          </p:cNvSpPr>
          <p:nvPr>
            <p:ph type="body" idx="1"/>
          </p:nvPr>
        </p:nvSpPr>
        <p:spPr/>
        <p:txBody>
          <a:bodyPr/>
          <a:lstStyle/>
          <a:p>
            <a:pPr eaLnBrk="1" hangingPunct="1">
              <a:lnSpc>
                <a:spcPct val="90000"/>
              </a:lnSpc>
              <a:buFontTx/>
              <a:buNone/>
            </a:pPr>
            <a:r>
              <a:rPr lang="ru-RU" sz="2400" smtClean="0"/>
              <a:t>Одно из важных направлений наполнения курса  - это наполнение коммуникативной среды. Это создаст положительный психологический эффект, так как, попадая на курс впервые, студенты увидят не пустые окна </a:t>
            </a:r>
            <a:r>
              <a:rPr lang="en-US" sz="2400" smtClean="0"/>
              <a:t>Web</a:t>
            </a:r>
            <a:r>
              <a:rPr lang="ru-RU" sz="2400" smtClean="0"/>
              <a:t>- форумов,  электронных досок объявлений,  </a:t>
            </a:r>
            <a:r>
              <a:rPr lang="en-US" sz="2400" smtClean="0"/>
              <a:t>Web</a:t>
            </a:r>
            <a:r>
              <a:rPr lang="ru-RU" sz="2400" smtClean="0"/>
              <a:t>-кафе и пр. (что обычно пугает всех новичков), а вполне «обжитое» виртуальное пространство, где их уже кто-то ждет и к ним обращается, приглашая разговору. Наличие заранее опубликованных материалов поможет студентам проявить активность.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74638"/>
            <a:ext cx="8229600" cy="706437"/>
          </a:xfrm>
        </p:spPr>
        <p:txBody>
          <a:bodyPr/>
          <a:lstStyle/>
          <a:p>
            <a:pPr eaLnBrk="1" hangingPunct="1"/>
            <a:r>
              <a:rPr lang="ru-RU" sz="3600" b="1" i="1" smtClean="0"/>
              <a:t>Персонификация преподавателя</a:t>
            </a:r>
          </a:p>
        </p:txBody>
      </p:sp>
      <p:sp>
        <p:nvSpPr>
          <p:cNvPr id="49155" name="Rectangle 3"/>
          <p:cNvSpPr>
            <a:spLocks noGrp="1" noChangeArrowheads="1"/>
          </p:cNvSpPr>
          <p:nvPr>
            <p:ph type="body" idx="1"/>
          </p:nvPr>
        </p:nvSpPr>
        <p:spPr/>
        <p:txBody>
          <a:bodyPr/>
          <a:lstStyle/>
          <a:p>
            <a:pPr eaLnBrk="1" hangingPunct="1">
              <a:lnSpc>
                <a:spcPct val="90000"/>
              </a:lnSpc>
              <a:buFontTx/>
              <a:buNone/>
            </a:pPr>
            <a:r>
              <a:rPr lang="ru-RU" sz="2400" smtClean="0"/>
              <a:t>Преподаватель может рассказать студентам о себе уже в </a:t>
            </a:r>
            <a:r>
              <a:rPr lang="ru-RU" sz="2400" b="1" i="1" smtClean="0"/>
              <a:t>Вводном разделе</a:t>
            </a:r>
            <a:r>
              <a:rPr lang="ru-RU" sz="2400" smtClean="0"/>
              <a:t>, однако лучшим вариантом является создание отдельной индивидуальной странички, на которой студенты могут не только увидеть лицо преподавателя, но и узнать о нем побольше, например, то, что не имеет прямого отношения к изучаемому курсу, но ярко характеризует личность педагога. Это очень важно для установления отношений доверия и взаимопонимания между преподавателем и студентами. Если преподаватель не создает свою индивидуальную страницу, то очень сложно этого требовать от студентов.</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noFill/>
        </p:spPr>
        <p:txBody>
          <a:bodyPr/>
          <a:lstStyle/>
          <a:p>
            <a:pPr eaLnBrk="1" hangingPunct="1"/>
            <a:r>
              <a:rPr lang="ru-RU" sz="3200" b="1" i="1" smtClean="0"/>
              <a:t>Этап 10. Разработка форм контроля учебной деятельности слушателей  </a:t>
            </a:r>
          </a:p>
        </p:txBody>
      </p:sp>
      <p:sp>
        <p:nvSpPr>
          <p:cNvPr id="50179" name="Rectangle 3"/>
          <p:cNvSpPr>
            <a:spLocks noGrp="1" noChangeArrowheads="1"/>
          </p:cNvSpPr>
          <p:nvPr>
            <p:ph type="body" idx="1"/>
          </p:nvPr>
        </p:nvSpPr>
        <p:spPr>
          <a:xfrm>
            <a:off x="0" y="1600200"/>
            <a:ext cx="8858250" cy="5257800"/>
          </a:xfrm>
        </p:spPr>
        <p:txBody>
          <a:bodyPr/>
          <a:lstStyle/>
          <a:p>
            <a:pPr eaLnBrk="1" hangingPunct="1">
              <a:lnSpc>
                <a:spcPct val="80000"/>
              </a:lnSpc>
              <a:buFontTx/>
              <a:buNone/>
            </a:pPr>
            <a:r>
              <a:rPr lang="ru-RU" sz="2000" smtClean="0"/>
              <a:t>Среди основных форм контроля в дистанционном обучении выделим следующие:</a:t>
            </a:r>
          </a:p>
          <a:p>
            <a:pPr eaLnBrk="1" hangingPunct="1">
              <a:lnSpc>
                <a:spcPct val="80000"/>
              </a:lnSpc>
            </a:pPr>
            <a:r>
              <a:rPr lang="ru-RU" sz="2000" b="1" smtClean="0"/>
              <a:t>Контрольная работа</a:t>
            </a:r>
            <a:r>
              <a:rPr lang="ru-RU" sz="2000" smtClean="0"/>
              <a:t> (выполнение специальных контрольных заданий). Контрольная работа может иметь тот же вид, что и в заочном обучении. Однако в ДО есть и другие возможности: например, поиск информации в Интернете.</a:t>
            </a:r>
          </a:p>
          <a:p>
            <a:pPr eaLnBrk="1" hangingPunct="1">
              <a:lnSpc>
                <a:spcPct val="80000"/>
              </a:lnSpc>
            </a:pPr>
            <a:r>
              <a:rPr lang="ru-RU" sz="2000" b="1" smtClean="0"/>
              <a:t>Реферат или эссе.</a:t>
            </a:r>
            <a:r>
              <a:rPr lang="ru-RU" sz="2000" smtClean="0"/>
              <a:t> Студенты должны знать требования к рефератам и критерии их оценки. Целесообразно выкладывать на сайт курса студенческие работы, обсуждать их — это повысит ответственность студентов за их написание.</a:t>
            </a:r>
          </a:p>
          <a:p>
            <a:pPr eaLnBrk="1" hangingPunct="1">
              <a:lnSpc>
                <a:spcPct val="80000"/>
              </a:lnSpc>
            </a:pPr>
            <a:r>
              <a:rPr lang="ru-RU" sz="2000" b="1" smtClean="0"/>
              <a:t>Итоговый контроль</a:t>
            </a:r>
            <a:r>
              <a:rPr lang="ru-RU" sz="2000" smtClean="0"/>
              <a:t> (зачет или экзамен). Он должен осуществляться в режиме реального времени. Здесь возможно использование технологии видеоконференции или чата. Видеоконференция позволяет видеть сдающего зачет. Некоторые курсы предлагают задания на </a:t>
            </a:r>
            <a:r>
              <a:rPr lang="en-US" sz="2000" smtClean="0"/>
              <a:t>Web</a:t>
            </a:r>
            <a:r>
              <a:rPr lang="ru-RU" sz="2000" smtClean="0"/>
              <a:t>-странице, которые открыты только в течение ограниченного времени -за это время студент должен успеть выполнить их все и переслать преподавателю. Однако здесь возникает проблема идентификации личности.</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3"/>
          <p:cNvSpPr>
            <a:spLocks noGrp="1" noChangeArrowheads="1"/>
          </p:cNvSpPr>
          <p:nvPr>
            <p:ph type="body" idx="1"/>
          </p:nvPr>
        </p:nvSpPr>
        <p:spPr>
          <a:xfrm>
            <a:off x="179388" y="549275"/>
            <a:ext cx="8785225" cy="6119813"/>
          </a:xfrm>
        </p:spPr>
        <p:txBody>
          <a:bodyPr/>
          <a:lstStyle/>
          <a:p>
            <a:pPr eaLnBrk="1" hangingPunct="1">
              <a:lnSpc>
                <a:spcPct val="80000"/>
              </a:lnSpc>
            </a:pPr>
            <a:r>
              <a:rPr lang="ru-RU" sz="2000" b="1" smtClean="0"/>
              <a:t>Задания типа кейс-стади.</a:t>
            </a:r>
            <a:r>
              <a:rPr lang="ru-RU" sz="2000" smtClean="0"/>
              <a:t> Они представляют собой анализ конкретной жизненной ситуации и являются весьма перспективными для системы дистанционного образования, так как позволяют применить на практике полученные знания.</a:t>
            </a:r>
          </a:p>
          <a:p>
            <a:pPr eaLnBrk="1" hangingPunct="1">
              <a:lnSpc>
                <a:spcPct val="80000"/>
              </a:lnSpc>
            </a:pPr>
            <a:r>
              <a:rPr lang="ru-RU" sz="2000" b="1" smtClean="0"/>
              <a:t>Оценка участия в дискуссиях.</a:t>
            </a:r>
            <a:r>
              <a:rPr lang="ru-RU" sz="2000" smtClean="0"/>
              <a:t> Одной из форм учебной работы является участие в виртуальных семинарах, дискуссиях, разворачиваемых в телеконференциях (список рассылки, форум, чат). Живая дискуссия позволяет «увидеть» студента, понять способ его мышления, аргументацию и т. д. Существует множество способов развертывания и поддержки дискуссии, оценки работы ее участников. Например, могут быть введены такие критерии, как общая активность, аргументированность, количество реакций на публикацию и т. п. Выбор конкретных критериев лежит на преподавателе.</a:t>
            </a:r>
          </a:p>
          <a:p>
            <a:pPr eaLnBrk="1" hangingPunct="1">
              <a:lnSpc>
                <a:spcPct val="80000"/>
              </a:lnSpc>
            </a:pPr>
            <a:r>
              <a:rPr lang="ru-RU" sz="2000" b="1" smtClean="0"/>
              <a:t>Тестирование.</a:t>
            </a:r>
            <a:r>
              <a:rPr lang="ru-RU" sz="2000" smtClean="0"/>
              <a:t> Многие считают тестирование чуть ли не единственно возможной формой контроля знаний в ДО. Тестирование может осуществляться как on-line, так и off-line. На учебном сайте легко организовать авторизованный вход с ограничением по времени работы с тестовой программой. Тестовый контроль может быть лишь частью контрольных мероприятий в системе дистанционного образования. </a:t>
            </a:r>
          </a:p>
          <a:p>
            <a:pPr eaLnBrk="1" hangingPunct="1">
              <a:lnSpc>
                <a:spcPct val="80000"/>
              </a:lnSpc>
            </a:pPr>
            <a:endParaRPr lang="ru-RU" sz="2000" smtClean="0"/>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type="body" idx="1"/>
          </p:nvPr>
        </p:nvSpPr>
        <p:spPr>
          <a:xfrm>
            <a:off x="179388" y="476250"/>
            <a:ext cx="8785225" cy="5649913"/>
          </a:xfrm>
        </p:spPr>
        <p:txBody>
          <a:bodyPr/>
          <a:lstStyle/>
          <a:p>
            <a:pPr eaLnBrk="1" hangingPunct="1">
              <a:lnSpc>
                <a:spcPct val="90000"/>
              </a:lnSpc>
              <a:buFontTx/>
              <a:buNone/>
            </a:pPr>
            <a:r>
              <a:rPr lang="ru-RU" sz="2800" smtClean="0"/>
              <a:t>При организации контроля учебной деятельности в сети очень важным является вопрос, кто же будет оценивать знания студентов. Здесь можно предложить несколько вариантов, учитывая саму специфику учебной среды Интернета, а именно, что это среда:</a:t>
            </a:r>
          </a:p>
          <a:p>
            <a:pPr eaLnBrk="1" hangingPunct="1">
              <a:lnSpc>
                <a:spcPct val="90000"/>
              </a:lnSpc>
            </a:pPr>
            <a:r>
              <a:rPr lang="ru-RU" sz="2800" smtClean="0"/>
              <a:t> интерактивная (на каждое сообщение может быть отправлен ответ);</a:t>
            </a:r>
          </a:p>
          <a:p>
            <a:pPr eaLnBrk="1" hangingPunct="1">
              <a:lnSpc>
                <a:spcPct val="90000"/>
              </a:lnSpc>
            </a:pPr>
            <a:r>
              <a:rPr lang="ru-RU" sz="2800" smtClean="0"/>
              <a:t>компьютерная (задания даются и контролируются с помощью компьютеров);</a:t>
            </a:r>
          </a:p>
          <a:p>
            <a:pPr eaLnBrk="1" hangingPunct="1">
              <a:lnSpc>
                <a:spcPct val="90000"/>
              </a:lnSpc>
            </a:pPr>
            <a:r>
              <a:rPr lang="ru-RU" sz="2800" smtClean="0"/>
              <a:t>коммуникационная (в Интернете могут общаться друг с другом все участники дистанционных курсов).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noFill/>
        </p:spPr>
        <p:txBody>
          <a:bodyPr/>
          <a:lstStyle/>
          <a:p>
            <a:pPr eaLnBrk="1" hangingPunct="1"/>
            <a:r>
              <a:rPr lang="ru-RU" sz="3200" b="1" i="1" smtClean="0"/>
              <a:t>Этап 11. Оценка педагогической эффективности созданного курса</a:t>
            </a:r>
          </a:p>
        </p:txBody>
      </p:sp>
      <p:sp>
        <p:nvSpPr>
          <p:cNvPr id="53251" name="Rectangle 3"/>
          <p:cNvSpPr>
            <a:spLocks noGrp="1" noChangeArrowheads="1"/>
          </p:cNvSpPr>
          <p:nvPr>
            <p:ph type="body" idx="1"/>
          </p:nvPr>
        </p:nvSpPr>
        <p:spPr>
          <a:xfrm>
            <a:off x="468313" y="1844675"/>
            <a:ext cx="8229600" cy="4525963"/>
          </a:xfrm>
        </p:spPr>
        <p:txBody>
          <a:bodyPr/>
          <a:lstStyle/>
          <a:p>
            <a:pPr eaLnBrk="1" hangingPunct="1"/>
            <a:r>
              <a:rPr lang="ru-RU" sz="2800" smtClean="0"/>
              <a:t>Удобно ли учащимся работать с учебными материалами, размещенными в сети?</a:t>
            </a:r>
          </a:p>
          <a:p>
            <a:pPr eaLnBrk="1" hangingPunct="1"/>
            <a:r>
              <a:rPr lang="ru-RU" sz="2800" smtClean="0"/>
              <a:t>Соответствуют ли задания уровню учащихся?</a:t>
            </a:r>
          </a:p>
          <a:p>
            <a:pPr eaLnBrk="1" hangingPunct="1"/>
            <a:r>
              <a:rPr lang="ru-RU" sz="2800" smtClean="0"/>
              <a:t>Ясно ли содержание изучаемого материала?</a:t>
            </a:r>
          </a:p>
          <a:p>
            <a:pPr eaLnBrk="1" hangingPunct="1"/>
            <a:r>
              <a:rPr lang="ru-RU" sz="2800" smtClean="0"/>
              <a:t>Эффективно ли было потрачено время, отведенное на учебное занятие?</a:t>
            </a:r>
          </a:p>
          <a:p>
            <a:pPr eaLnBrk="1" hangingPunct="1"/>
            <a:r>
              <a:rPr lang="ru-RU" sz="2800" smtClean="0"/>
              <a:t>Насколько эффективной была выбранная методика обучения?</a:t>
            </a:r>
          </a:p>
          <a:p>
            <a:pPr eaLnBrk="1" hangingPunct="1"/>
            <a:r>
              <a:rPr lang="ru-RU" sz="2800" smtClean="0"/>
              <a:t>Как можно улучшить курс?</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0" y="274638"/>
            <a:ext cx="8964613" cy="1143000"/>
          </a:xfrm>
        </p:spPr>
        <p:txBody>
          <a:bodyPr/>
          <a:lstStyle/>
          <a:p>
            <a:pPr eaLnBrk="1" hangingPunct="1"/>
            <a:r>
              <a:rPr lang="ru-RU" sz="3200" b="1" smtClean="0"/>
              <a:t>Типовая  структура курса в соответствии со стандартом </a:t>
            </a:r>
            <a:r>
              <a:rPr lang="en-US" sz="3200" b="1" smtClean="0"/>
              <a:t>AICC</a:t>
            </a:r>
            <a:r>
              <a:rPr lang="ru-RU" sz="3200" b="1" smtClean="0"/>
              <a:t> приведена в таблице: </a:t>
            </a:r>
          </a:p>
        </p:txBody>
      </p:sp>
      <p:pic>
        <p:nvPicPr>
          <p:cNvPr id="17411" name="Picture 4" descr="image010"/>
          <p:cNvPicPr>
            <a:picLocks noGrp="1" noChangeAspect="1" noChangeArrowheads="1"/>
          </p:cNvPicPr>
          <p:nvPr>
            <p:ph type="body" idx="1"/>
          </p:nvPr>
        </p:nvPicPr>
        <p:blipFill>
          <a:blip r:embed="rId2"/>
          <a:srcRect/>
          <a:stretch>
            <a:fillRect/>
          </a:stretch>
        </p:blipFill>
        <p:spPr>
          <a:xfrm>
            <a:off x="571500" y="1571625"/>
            <a:ext cx="8064500" cy="4608513"/>
          </a:xfrm>
          <a:noFill/>
        </p:spPr>
      </p:pic>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Прямоугольник 1"/>
          <p:cNvSpPr>
            <a:spLocks noChangeArrowheads="1"/>
          </p:cNvSpPr>
          <p:nvPr/>
        </p:nvSpPr>
        <p:spPr bwMode="auto">
          <a:xfrm>
            <a:off x="1143000" y="2011363"/>
            <a:ext cx="6929438" cy="1838325"/>
          </a:xfrm>
          <a:prstGeom prst="rect">
            <a:avLst/>
          </a:prstGeom>
          <a:noFill/>
          <a:ln w="9525">
            <a:noFill/>
            <a:miter lim="800000"/>
            <a:headEnd/>
            <a:tailEnd/>
          </a:ln>
        </p:spPr>
        <p:txBody>
          <a:bodyPr>
            <a:spAutoFit/>
          </a:bodyPr>
          <a:lstStyle/>
          <a:p>
            <a:pPr>
              <a:lnSpc>
                <a:spcPct val="90000"/>
              </a:lnSpc>
            </a:pPr>
            <a:r>
              <a:rPr lang="ru-RU"/>
              <a:t>Мультимедиа. </a:t>
            </a:r>
            <a:r>
              <a:rPr lang="en-US"/>
              <a:t>[</a:t>
            </a:r>
            <a:r>
              <a:rPr lang="ru-RU"/>
              <a:t>Электронный ресурс</a:t>
            </a:r>
            <a:r>
              <a:rPr lang="en-US"/>
              <a:t>]</a:t>
            </a:r>
            <a:r>
              <a:rPr lang="ru-RU"/>
              <a:t>. </a:t>
            </a:r>
            <a:r>
              <a:rPr lang="en-US"/>
              <a:t>URL.: </a:t>
            </a:r>
            <a:r>
              <a:rPr lang="ru-RU">
                <a:hlinkClick r:id="rId2"/>
              </a:rPr>
              <a:t>http://ru.wikipedia.org/wiki/%D0%9C%D1%83%D0%BB%D1%8C%D1%82%D0%B8%D0%BC%D0%B5%D0%B4%D0%B8%D0%B0</a:t>
            </a:r>
            <a:r>
              <a:rPr lang="ru-RU"/>
              <a:t> (дата обращения: 09.09.2009)</a:t>
            </a:r>
          </a:p>
          <a:p>
            <a:pPr>
              <a:lnSpc>
                <a:spcPct val="90000"/>
              </a:lnSpc>
            </a:pPr>
            <a:r>
              <a:rPr lang="ru-RU"/>
              <a:t>С</a:t>
            </a:r>
            <a:r>
              <a:rPr lang="en-US"/>
              <a:t>труктура курсов Д</a:t>
            </a:r>
            <a:r>
              <a:rPr lang="ru-RU"/>
              <a:t>О</a:t>
            </a:r>
            <a:r>
              <a:rPr lang="en-US"/>
              <a:t>:</a:t>
            </a:r>
            <a:r>
              <a:rPr lang="ru-RU"/>
              <a:t> </a:t>
            </a:r>
            <a:r>
              <a:rPr lang="en-US"/>
              <a:t>[</a:t>
            </a:r>
            <a:r>
              <a:rPr lang="ru-RU"/>
              <a:t>Электронный ресурс</a:t>
            </a:r>
            <a:r>
              <a:rPr lang="en-US"/>
              <a:t>]</a:t>
            </a:r>
            <a:r>
              <a:rPr lang="ru-RU"/>
              <a:t>. </a:t>
            </a:r>
            <a:r>
              <a:rPr lang="en-US"/>
              <a:t>URL.: </a:t>
            </a:r>
            <a:r>
              <a:rPr lang="ru-RU">
                <a:hlinkClick r:id="rId3"/>
              </a:rPr>
              <a:t>http://masters.donntu.edu.ua/2006/fvti/skorobagataya/image/animation.gif</a:t>
            </a:r>
            <a:r>
              <a:rPr lang="ru-RU"/>
              <a:t> (дата обращения: 09.09.2009)</a:t>
            </a:r>
          </a:p>
        </p:txBody>
      </p:sp>
      <p:sp>
        <p:nvSpPr>
          <p:cNvPr id="54275" name="TextBox 2"/>
          <p:cNvSpPr txBox="1">
            <a:spLocks noChangeArrowheads="1"/>
          </p:cNvSpPr>
          <p:nvPr/>
        </p:nvSpPr>
        <p:spPr bwMode="auto">
          <a:xfrm>
            <a:off x="1285875" y="857250"/>
            <a:ext cx="1987550" cy="461963"/>
          </a:xfrm>
          <a:prstGeom prst="rect">
            <a:avLst/>
          </a:prstGeom>
          <a:noFill/>
          <a:ln w="9525">
            <a:noFill/>
            <a:miter lim="800000"/>
            <a:headEnd/>
            <a:tailEnd/>
          </a:ln>
        </p:spPr>
        <p:txBody>
          <a:bodyPr wrap="none">
            <a:spAutoFit/>
          </a:bodyPr>
          <a:lstStyle/>
          <a:p>
            <a:r>
              <a:rPr lang="ru-RU" sz="2400" b="1"/>
              <a:t>Источники: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descr="animation"/>
          <p:cNvPicPr>
            <a:picLocks noChangeAspect="1" noChangeArrowheads="1" noCrop="1"/>
          </p:cNvPicPr>
          <p:nvPr/>
        </p:nvPicPr>
        <p:blipFill>
          <a:blip r:embed="rId2"/>
          <a:srcRect/>
          <a:stretch>
            <a:fillRect/>
          </a:stretch>
        </p:blipFill>
        <p:spPr bwMode="auto">
          <a:xfrm>
            <a:off x="0" y="476672"/>
            <a:ext cx="9144000" cy="5486400"/>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4638"/>
            <a:ext cx="8229600" cy="561975"/>
          </a:xfrm>
        </p:spPr>
        <p:txBody>
          <a:bodyPr/>
          <a:lstStyle/>
          <a:p>
            <a:pPr eaLnBrk="1" hangingPunct="1"/>
            <a:r>
              <a:rPr lang="ru-RU" sz="4000" smtClean="0"/>
              <a:t>Основные этапы проектирования</a:t>
            </a:r>
          </a:p>
        </p:txBody>
      </p:sp>
      <p:sp>
        <p:nvSpPr>
          <p:cNvPr id="19459" name="Rectangle 3"/>
          <p:cNvSpPr>
            <a:spLocks noGrp="1" noChangeArrowheads="1"/>
          </p:cNvSpPr>
          <p:nvPr>
            <p:ph type="body" idx="1"/>
          </p:nvPr>
        </p:nvSpPr>
        <p:spPr>
          <a:xfrm>
            <a:off x="457200" y="908050"/>
            <a:ext cx="8229600" cy="5761038"/>
          </a:xfrm>
        </p:spPr>
        <p:txBody>
          <a:bodyPr/>
          <a:lstStyle/>
          <a:p>
            <a:pPr eaLnBrk="1" hangingPunct="1">
              <a:lnSpc>
                <a:spcPct val="80000"/>
              </a:lnSpc>
              <a:buFontTx/>
              <a:buNone/>
            </a:pPr>
            <a:r>
              <a:rPr lang="ru-RU" sz="2400" b="1" smtClean="0">
                <a:hlinkClick r:id="rId2" action="ppaction://hlinksldjump"/>
              </a:rPr>
              <a:t>Этап 1.</a:t>
            </a:r>
            <a:r>
              <a:rPr lang="ru-RU" sz="2400" i="1" smtClean="0">
                <a:hlinkClick r:id="rId2" action="ppaction://hlinksldjump"/>
              </a:rPr>
              <a:t> </a:t>
            </a:r>
            <a:r>
              <a:rPr lang="ru-RU" sz="2400" i="1" smtClean="0"/>
              <a:t>Определение целевой аудитории.</a:t>
            </a:r>
          </a:p>
          <a:p>
            <a:pPr eaLnBrk="1" hangingPunct="1">
              <a:lnSpc>
                <a:spcPct val="80000"/>
              </a:lnSpc>
              <a:buFontTx/>
              <a:buNone/>
            </a:pPr>
            <a:r>
              <a:rPr lang="ru-RU" sz="2400" b="1" smtClean="0">
                <a:hlinkClick r:id="rId3" action="ppaction://hlinksldjump"/>
              </a:rPr>
              <a:t>Этап 2.</a:t>
            </a:r>
            <a:r>
              <a:rPr lang="ru-RU" sz="2400" i="1" smtClean="0">
                <a:hlinkClick r:id="rId3" action="ppaction://hlinksldjump"/>
              </a:rPr>
              <a:t> </a:t>
            </a:r>
            <a:r>
              <a:rPr lang="ru-RU" sz="2400" i="1" smtClean="0"/>
              <a:t>Формулировка целей  и задач обучения.</a:t>
            </a:r>
          </a:p>
          <a:p>
            <a:pPr eaLnBrk="1" hangingPunct="1">
              <a:lnSpc>
                <a:spcPct val="80000"/>
              </a:lnSpc>
              <a:buFontTx/>
              <a:buNone/>
            </a:pPr>
            <a:r>
              <a:rPr lang="ru-RU" sz="2400" b="1" smtClean="0">
                <a:hlinkClick r:id="rId4" action="ppaction://hlinksldjump"/>
              </a:rPr>
              <a:t>Этап 3.</a:t>
            </a:r>
            <a:r>
              <a:rPr lang="ru-RU" sz="2400" i="1" smtClean="0">
                <a:hlinkClick r:id="rId4" action="ppaction://hlinksldjump"/>
              </a:rPr>
              <a:t> </a:t>
            </a:r>
            <a:r>
              <a:rPr lang="ru-RU" sz="2400" i="1" smtClean="0"/>
              <a:t>Выбор темы и отбор содержания.</a:t>
            </a:r>
          </a:p>
          <a:p>
            <a:pPr eaLnBrk="1" hangingPunct="1">
              <a:lnSpc>
                <a:spcPct val="80000"/>
              </a:lnSpc>
              <a:buFontTx/>
              <a:buNone/>
            </a:pPr>
            <a:r>
              <a:rPr lang="ru-RU" sz="2400" b="1" smtClean="0">
                <a:hlinkClick r:id="rId5" action="ppaction://hlinksldjump"/>
              </a:rPr>
              <a:t>Этап 4</a:t>
            </a:r>
            <a:r>
              <a:rPr lang="ru-RU" sz="2400" i="1" smtClean="0">
                <a:hlinkClick r:id="rId5" action="ppaction://hlinksldjump"/>
              </a:rPr>
              <a:t>. </a:t>
            </a:r>
            <a:r>
              <a:rPr lang="ru-RU" sz="2400" i="1" smtClean="0"/>
              <a:t>Выбор формы учебной работы слушателей.</a:t>
            </a:r>
            <a:r>
              <a:rPr lang="ru-RU" sz="2400" smtClean="0"/>
              <a:t> </a:t>
            </a:r>
          </a:p>
          <a:p>
            <a:pPr eaLnBrk="1" hangingPunct="1">
              <a:lnSpc>
                <a:spcPct val="80000"/>
              </a:lnSpc>
              <a:buFontTx/>
              <a:buNone/>
            </a:pPr>
            <a:r>
              <a:rPr lang="ru-RU" sz="2400" b="1" smtClean="0">
                <a:hlinkClick r:id="rId6" action="ppaction://hlinksldjump"/>
              </a:rPr>
              <a:t>Этап 5</a:t>
            </a:r>
            <a:r>
              <a:rPr lang="ru-RU" sz="2400" i="1" smtClean="0">
                <a:hlinkClick r:id="rId6" action="ppaction://hlinksldjump"/>
              </a:rPr>
              <a:t>. </a:t>
            </a:r>
            <a:r>
              <a:rPr lang="ru-RU" sz="2400" i="1" smtClean="0"/>
              <a:t>Выбор системы форм  организации учебных занятий  слушателей.</a:t>
            </a:r>
          </a:p>
          <a:p>
            <a:pPr eaLnBrk="1" hangingPunct="1">
              <a:lnSpc>
                <a:spcPct val="80000"/>
              </a:lnSpc>
              <a:buFontTx/>
              <a:buNone/>
            </a:pPr>
            <a:r>
              <a:rPr lang="ru-RU" sz="2400" b="1" smtClean="0">
                <a:hlinkClick r:id="rId7" action="ppaction://hlinksldjump"/>
              </a:rPr>
              <a:t>Этап 6.</a:t>
            </a:r>
            <a:r>
              <a:rPr lang="ru-RU" sz="2400" i="1" smtClean="0">
                <a:hlinkClick r:id="rId7" action="ppaction://hlinksldjump"/>
              </a:rPr>
              <a:t> </a:t>
            </a:r>
            <a:r>
              <a:rPr lang="ru-RU" sz="2400" i="1" smtClean="0"/>
              <a:t>Уточнить реализуемые в рамках заданной модели обучения педагогические технологии.</a:t>
            </a:r>
            <a:r>
              <a:rPr lang="ru-RU" sz="2400" smtClean="0"/>
              <a:t> </a:t>
            </a:r>
          </a:p>
          <a:p>
            <a:pPr eaLnBrk="1" hangingPunct="1">
              <a:lnSpc>
                <a:spcPct val="80000"/>
              </a:lnSpc>
              <a:buFontTx/>
              <a:buNone/>
            </a:pPr>
            <a:r>
              <a:rPr lang="ru-RU" sz="2400" b="1" smtClean="0">
                <a:hlinkClick r:id="rId8" action="ppaction://hlinksldjump"/>
              </a:rPr>
              <a:t>Этап 7</a:t>
            </a:r>
            <a:r>
              <a:rPr lang="ru-RU" sz="2400" i="1" smtClean="0">
                <a:hlinkClick r:id="rId8" action="ppaction://hlinksldjump"/>
              </a:rPr>
              <a:t>. </a:t>
            </a:r>
            <a:r>
              <a:rPr lang="ru-RU" sz="2400" i="1" smtClean="0"/>
              <a:t>Разработать учебно-тематический план курса.</a:t>
            </a:r>
          </a:p>
          <a:p>
            <a:pPr eaLnBrk="1" hangingPunct="1">
              <a:lnSpc>
                <a:spcPct val="80000"/>
              </a:lnSpc>
              <a:buFontTx/>
              <a:buNone/>
            </a:pPr>
            <a:r>
              <a:rPr lang="ru-RU" sz="2400" b="1" smtClean="0">
                <a:hlinkClick r:id="rId9" action="ppaction://hlinksldjump"/>
              </a:rPr>
              <a:t>Этап 8.</a:t>
            </a:r>
            <a:r>
              <a:rPr lang="ru-RU" sz="2400" i="1" smtClean="0">
                <a:hlinkClick r:id="rId9" action="ppaction://hlinksldjump"/>
              </a:rPr>
              <a:t> </a:t>
            </a:r>
            <a:r>
              <a:rPr lang="ru-RU" sz="2400" i="1" smtClean="0"/>
              <a:t>Разработать учебные материалы к курсу ДО.</a:t>
            </a:r>
          </a:p>
          <a:p>
            <a:pPr eaLnBrk="1" hangingPunct="1">
              <a:lnSpc>
                <a:spcPct val="80000"/>
              </a:lnSpc>
              <a:buFontTx/>
              <a:buNone/>
            </a:pPr>
            <a:r>
              <a:rPr lang="ru-RU" sz="2400" b="1" smtClean="0">
                <a:hlinkClick r:id="rId10" action="ppaction://hlinksldjump"/>
              </a:rPr>
              <a:t>Этап 9.</a:t>
            </a:r>
            <a:r>
              <a:rPr lang="ru-RU" sz="2400" i="1" smtClean="0">
                <a:hlinkClick r:id="rId10" action="ppaction://hlinksldjump"/>
              </a:rPr>
              <a:t> </a:t>
            </a:r>
            <a:r>
              <a:rPr lang="ru-RU" sz="2400" i="1" smtClean="0"/>
              <a:t>Размещение учебных материалов Интернет.</a:t>
            </a:r>
          </a:p>
          <a:p>
            <a:pPr eaLnBrk="1" hangingPunct="1">
              <a:lnSpc>
                <a:spcPct val="80000"/>
              </a:lnSpc>
              <a:buFontTx/>
              <a:buNone/>
            </a:pPr>
            <a:r>
              <a:rPr lang="ru-RU" sz="2400" b="1" smtClean="0">
                <a:hlinkClick r:id="rId11" action="ppaction://hlinksldjump"/>
              </a:rPr>
              <a:t>Этап 10.</a:t>
            </a:r>
            <a:r>
              <a:rPr lang="ru-RU" sz="2400" i="1" smtClean="0">
                <a:hlinkClick r:id="rId11" action="ppaction://hlinksldjump"/>
              </a:rPr>
              <a:t> </a:t>
            </a:r>
            <a:r>
              <a:rPr lang="ru-RU" sz="2400" i="1" smtClean="0"/>
              <a:t>Разработка форм контроля учебной деятельности слушателей. </a:t>
            </a:r>
            <a:r>
              <a:rPr lang="ru-RU" sz="2400" b="1" i="1" smtClean="0"/>
              <a:t> </a:t>
            </a:r>
          </a:p>
          <a:p>
            <a:pPr eaLnBrk="1" hangingPunct="1">
              <a:lnSpc>
                <a:spcPct val="80000"/>
              </a:lnSpc>
              <a:buFontTx/>
              <a:buNone/>
            </a:pPr>
            <a:r>
              <a:rPr lang="ru-RU" sz="2400" b="1" smtClean="0">
                <a:hlinkClick r:id="rId12" action="ppaction://hlinksldjump"/>
              </a:rPr>
              <a:t>Этап 11.</a:t>
            </a:r>
            <a:r>
              <a:rPr lang="ru-RU" sz="2400" i="1" smtClean="0">
                <a:hlinkClick r:id="rId12" action="ppaction://hlinksldjump"/>
              </a:rPr>
              <a:t> </a:t>
            </a:r>
            <a:r>
              <a:rPr lang="ru-RU" sz="2400" i="1" smtClean="0"/>
              <a:t>Оценка педагогической эффективности созданного курса.</a:t>
            </a:r>
            <a:r>
              <a:rPr lang="ru-RU" sz="2400" smtClean="0"/>
              <a:t>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274638"/>
            <a:ext cx="9144000" cy="1143000"/>
          </a:xfrm>
        </p:spPr>
        <p:txBody>
          <a:bodyPr/>
          <a:lstStyle/>
          <a:p>
            <a:pPr eaLnBrk="1" hangingPunct="1"/>
            <a:r>
              <a:rPr lang="ru-RU" sz="3200" b="1" i="1" smtClean="0"/>
              <a:t>Этап 1. Определение целевой аудитории</a:t>
            </a:r>
            <a:r>
              <a:rPr lang="ru-RU" sz="3200" b="1" smtClean="0"/>
              <a:t> </a:t>
            </a:r>
          </a:p>
        </p:txBody>
      </p:sp>
      <p:sp>
        <p:nvSpPr>
          <p:cNvPr id="20483" name="Rectangle 3"/>
          <p:cNvSpPr>
            <a:spLocks noGrp="1" noChangeArrowheads="1"/>
          </p:cNvSpPr>
          <p:nvPr>
            <p:ph type="body" idx="1"/>
          </p:nvPr>
        </p:nvSpPr>
        <p:spPr/>
        <p:txBody>
          <a:bodyPr/>
          <a:lstStyle/>
          <a:p>
            <a:pPr eaLnBrk="1" hangingPunct="1">
              <a:lnSpc>
                <a:spcPct val="80000"/>
              </a:lnSpc>
            </a:pPr>
            <a:r>
              <a:rPr lang="ru-RU" sz="2800" smtClean="0"/>
              <a:t>определить</a:t>
            </a:r>
            <a:r>
              <a:rPr lang="ru-RU" sz="2800" smtClean="0">
                <a:sym typeface="Symbol" pitchFamily="18" charset="2"/>
              </a:rPr>
              <a:t></a:t>
            </a:r>
            <a:r>
              <a:rPr lang="ru-RU" sz="2800" smtClean="0"/>
              <a:t> контингент слушателей: кто они</a:t>
            </a:r>
          </a:p>
          <a:p>
            <a:pPr eaLnBrk="1" hangingPunct="1">
              <a:lnSpc>
                <a:spcPct val="80000"/>
              </a:lnSpc>
            </a:pPr>
            <a:r>
              <a:rPr lang="ru-RU" sz="2800" smtClean="0"/>
              <a:t>учесть возрастную группу аудитории: сколько им лет (или в общем виде – подростки, студенты, молодые специалисты, опытные профессионалы)</a:t>
            </a:r>
          </a:p>
          <a:p>
            <a:pPr eaLnBrk="1" hangingPunct="1">
              <a:lnSpc>
                <a:spcPct val="80000"/>
              </a:lnSpc>
            </a:pPr>
            <a:r>
              <a:rPr lang="ru-RU" sz="2800" smtClean="0"/>
              <a:t>учесть уровень компьютерной грамотности: пользовались ли компьютером и Интернетом или нет</a:t>
            </a:r>
          </a:p>
          <a:p>
            <a:pPr eaLnBrk="1" hangingPunct="1">
              <a:lnSpc>
                <a:spcPct val="80000"/>
              </a:lnSpc>
            </a:pPr>
            <a:r>
              <a:rPr lang="ru-RU" sz="2800" smtClean="0"/>
              <a:t>выяснить</a:t>
            </a:r>
            <a:r>
              <a:rPr lang="ru-RU" sz="2800" smtClean="0">
                <a:sym typeface="Symbol" pitchFamily="18" charset="2"/>
              </a:rPr>
              <a:t></a:t>
            </a:r>
            <a:r>
              <a:rPr lang="ru-RU" sz="2800" smtClean="0"/>
              <a:t> уровень подготовки в области знаний планируемого курса: базовая или продвинутая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0" y="274638"/>
            <a:ext cx="9144000" cy="1143000"/>
          </a:xfrm>
          <a:noFill/>
        </p:spPr>
        <p:txBody>
          <a:bodyPr/>
          <a:lstStyle/>
          <a:p>
            <a:pPr eaLnBrk="1" hangingPunct="1"/>
            <a:r>
              <a:rPr lang="ru-RU" sz="3200" b="1" i="1" smtClean="0"/>
              <a:t>Этап 2. Формулировка целей  и задач обучения </a:t>
            </a:r>
          </a:p>
        </p:txBody>
      </p:sp>
      <p:sp>
        <p:nvSpPr>
          <p:cNvPr id="21507" name="Rectangle 3"/>
          <p:cNvSpPr>
            <a:spLocks noGrp="1" noChangeArrowheads="1"/>
          </p:cNvSpPr>
          <p:nvPr>
            <p:ph type="body" idx="1"/>
          </p:nvPr>
        </p:nvSpPr>
        <p:spPr>
          <a:xfrm>
            <a:off x="323850" y="1600200"/>
            <a:ext cx="8640763" cy="5068888"/>
          </a:xfrm>
        </p:spPr>
        <p:txBody>
          <a:bodyPr/>
          <a:lstStyle/>
          <a:p>
            <a:pPr eaLnBrk="1" hangingPunct="1">
              <a:lnSpc>
                <a:spcPct val="105000"/>
              </a:lnSpc>
              <a:buFontTx/>
              <a:buNone/>
            </a:pPr>
            <a:r>
              <a:rPr lang="ru-RU" sz="2800" smtClean="0"/>
              <a:t>Определив целевую группу будущих студентов, нужно понять и сформулировать, какие цели и задачи вы ставите перед ними, какие навыки планируете у них сформировать и чему  хотите обучить. Обратите внимание, что </a:t>
            </a:r>
            <a:r>
              <a:rPr lang="ru-RU" sz="2800" b="1" i="1" smtClean="0"/>
              <a:t>целью</a:t>
            </a:r>
            <a:r>
              <a:rPr lang="ru-RU" sz="2800" smtClean="0"/>
              <a:t> является </a:t>
            </a:r>
            <a:r>
              <a:rPr lang="ru-RU" sz="2800" b="1" i="1" smtClean="0"/>
              <a:t>конечный результат</a:t>
            </a:r>
            <a:r>
              <a:rPr lang="ru-RU" sz="2800" smtClean="0"/>
              <a:t>, к которому вы стремитесь, в то время как </a:t>
            </a:r>
            <a:r>
              <a:rPr lang="ru-RU" sz="2800" b="1" i="1" smtClean="0"/>
              <a:t>задачи</a:t>
            </a:r>
            <a:r>
              <a:rPr lang="ru-RU" sz="2800" smtClean="0"/>
              <a:t> обучения — это </a:t>
            </a:r>
            <a:r>
              <a:rPr lang="ru-RU" sz="2800" b="1" i="1" smtClean="0"/>
              <a:t>виды и содержание выполняемых работ</a:t>
            </a:r>
            <a:r>
              <a:rPr lang="ru-RU" sz="2800" smtClean="0"/>
              <a:t>, действия, которые совершают обучаемые  для достижения поставленной цели.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p:spPr>
        <p:txBody>
          <a:bodyPr/>
          <a:lstStyle/>
          <a:p>
            <a:pPr eaLnBrk="1" hangingPunct="1"/>
            <a:r>
              <a:rPr lang="ru-RU" sz="3200" b="1" i="1" smtClean="0"/>
              <a:t>Этап 3. Выбор темы и отбор содержания </a:t>
            </a:r>
          </a:p>
        </p:txBody>
      </p:sp>
      <p:sp>
        <p:nvSpPr>
          <p:cNvPr id="22531" name="Rectangle 3"/>
          <p:cNvSpPr>
            <a:spLocks noGrp="1" noChangeArrowheads="1"/>
          </p:cNvSpPr>
          <p:nvPr>
            <p:ph type="body" idx="1"/>
          </p:nvPr>
        </p:nvSpPr>
        <p:spPr>
          <a:xfrm>
            <a:off x="179388" y="1600200"/>
            <a:ext cx="8713787" cy="4852988"/>
          </a:xfrm>
        </p:spPr>
        <p:txBody>
          <a:bodyPr/>
          <a:lstStyle/>
          <a:p>
            <a:pPr eaLnBrk="1" hangingPunct="1">
              <a:lnSpc>
                <a:spcPct val="110000"/>
              </a:lnSpc>
              <a:buFontTx/>
              <a:buNone/>
            </a:pPr>
            <a:r>
              <a:rPr lang="ru-RU" sz="2400" smtClean="0"/>
              <a:t>Определив аудиторию и сформулировав цели, необходимо определить тему и  содержание курса, которое позволит данной группе слушателей достичь вышеназванных целей. Для этого нужно сформулировать критерии отбора учебного материала для курса, которые позволят оптимально спроектировать содержание курса и обеспечить кратчайший путь к достижению поставленных целей. На этом этапе определяется </a:t>
            </a:r>
            <a:r>
              <a:rPr lang="ru-RU" sz="2400" b="1" i="1" smtClean="0"/>
              <a:t>концептуальная</a:t>
            </a:r>
            <a:r>
              <a:rPr lang="ru-RU" sz="2400" smtClean="0"/>
              <a:t> составляющая курса (знания) и его </a:t>
            </a:r>
            <a:r>
              <a:rPr lang="ru-RU" sz="2400" b="1" i="1" smtClean="0"/>
              <a:t>процессуальная</a:t>
            </a:r>
            <a:r>
              <a:rPr lang="ru-RU" sz="2400" smtClean="0"/>
              <a:t> часть (осваиваемые виды деятельности) </a:t>
            </a:r>
          </a:p>
        </p:txBody>
      </p:sp>
    </p:spTree>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TotalTime>
  <Words>2272</Words>
  <Application>Microsoft Office PowerPoint</Application>
  <PresentationFormat>Экран (4:3)</PresentationFormat>
  <Paragraphs>222</Paragraphs>
  <Slides>40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40</vt:i4>
      </vt:variant>
    </vt:vector>
  </HeadingPairs>
  <TitlesOfParts>
    <vt:vector size="41" baseType="lpstr">
      <vt:lpstr>Оформление по умолчанию</vt:lpstr>
      <vt:lpstr>Разработка дистанционного курса </vt:lpstr>
      <vt:lpstr>Презентация PowerPoint</vt:lpstr>
      <vt:lpstr>Проектирование курса/занятия включает:</vt:lpstr>
      <vt:lpstr>Типовая  структура курса в соответствии со стандартом AICC приведена в таблице: </vt:lpstr>
      <vt:lpstr>Презентация PowerPoint</vt:lpstr>
      <vt:lpstr>Основные этапы проектирования</vt:lpstr>
      <vt:lpstr>Этап 1. Определение целевой аудитории </vt:lpstr>
      <vt:lpstr>Этап 2. Формулировка целей  и задач обучения </vt:lpstr>
      <vt:lpstr>Этап 3. Выбор темы и отбор содержания </vt:lpstr>
      <vt:lpstr>Этап 4. Выбор формы учебной работы слушателей</vt:lpstr>
      <vt:lpstr>ФОРМЫ УЧЕБНОЙ ДЕЯТЕЛЬНОСТИ</vt:lpstr>
      <vt:lpstr>ФОРМЫ УЧЕБНОЙ ДЕЯТЕЛЬНОСТИ</vt:lpstr>
      <vt:lpstr>Этап 5. Выбор системы форм  организации учебных занятий  слушателей </vt:lpstr>
      <vt:lpstr>ТЕОРЕТИЧЕСКОЕ ОБУЧЕНИЕ</vt:lpstr>
      <vt:lpstr>ПРАКТИЧЕСКОЕ ОБУЧЕНИЕ Эксперимент </vt:lpstr>
      <vt:lpstr>ПРАКТИЧЕСКОЕ ОБУЧЕНИЕ Объяснение и предсказание </vt:lpstr>
      <vt:lpstr>Этап 6. Уточнить реализуемые в рамках заданной модели обучения педагогические технологии </vt:lpstr>
      <vt:lpstr>Наиболее продуктивными в системе ДО являются следующие педагогические технологии: </vt:lpstr>
      <vt:lpstr>Этап 7. Разработать учебно-тематический план курса</vt:lpstr>
      <vt:lpstr>Этап 8. Разработать учебные материалы к курсу ДО</vt:lpstr>
      <vt:lpstr>Этап 9. Размещение учебных материалов Интернет</vt:lpstr>
      <vt:lpstr>Презентация PowerPoint</vt:lpstr>
      <vt:lpstr>Создание каркаса курса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Наполнение раздела  «Учебные материалы»</vt:lpstr>
      <vt:lpstr>Презентация PowerPoint</vt:lpstr>
      <vt:lpstr>Презентация PowerPoint</vt:lpstr>
      <vt:lpstr>Создание коммуникативной среды</vt:lpstr>
      <vt:lpstr>Персонификация преподавателя</vt:lpstr>
      <vt:lpstr>Этап 10. Разработка форм контроля учебной деятельности слушателей  </vt:lpstr>
      <vt:lpstr>Презентация PowerPoint</vt:lpstr>
      <vt:lpstr>Презентация PowerPoint</vt:lpstr>
      <vt:lpstr>Этап 11. Оценка педагогической эффективности созданного курса</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Разработка дистанционного курса </dc:title>
  <dc:creator>adamskaymv</dc:creator>
  <cp:lastModifiedBy>PCSH</cp:lastModifiedBy>
  <cp:revision>18</cp:revision>
  <dcterms:created xsi:type="dcterms:W3CDTF">2009-09-14T08:33:28Z</dcterms:created>
  <dcterms:modified xsi:type="dcterms:W3CDTF">2013-03-18T10:04:10Z</dcterms:modified>
</cp:coreProperties>
</file>